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8" r:id="rId1"/>
  </p:sldMasterIdLst>
  <p:notesMasterIdLst>
    <p:notesMasterId r:id="rId67"/>
  </p:notesMasterIdLst>
  <p:sldIdLst>
    <p:sldId id="765" r:id="rId2"/>
    <p:sldId id="766" r:id="rId3"/>
    <p:sldId id="386" r:id="rId4"/>
    <p:sldId id="768" r:id="rId5"/>
    <p:sldId id="331" r:id="rId6"/>
    <p:sldId id="399" r:id="rId7"/>
    <p:sldId id="733" r:id="rId8"/>
    <p:sldId id="734" r:id="rId9"/>
    <p:sldId id="735" r:id="rId10"/>
    <p:sldId id="736" r:id="rId11"/>
    <p:sldId id="400" r:id="rId12"/>
    <p:sldId id="888" r:id="rId13"/>
    <p:sldId id="887" r:id="rId14"/>
    <p:sldId id="889" r:id="rId15"/>
    <p:sldId id="890" r:id="rId16"/>
    <p:sldId id="738" r:id="rId17"/>
    <p:sldId id="892" r:id="rId18"/>
    <p:sldId id="737" r:id="rId19"/>
    <p:sldId id="830" r:id="rId20"/>
    <p:sldId id="835" r:id="rId21"/>
    <p:sldId id="837" r:id="rId22"/>
    <p:sldId id="836" r:id="rId23"/>
    <p:sldId id="833" r:id="rId24"/>
    <p:sldId id="834" r:id="rId25"/>
    <p:sldId id="404" r:id="rId26"/>
    <p:sldId id="405" r:id="rId27"/>
    <p:sldId id="339" r:id="rId28"/>
    <p:sldId id="407" r:id="rId29"/>
    <p:sldId id="409" r:id="rId30"/>
    <p:sldId id="885" r:id="rId31"/>
    <p:sldId id="886" r:id="rId32"/>
    <p:sldId id="343" r:id="rId33"/>
    <p:sldId id="356" r:id="rId34"/>
    <p:sldId id="403" r:id="rId35"/>
    <p:sldId id="344" r:id="rId36"/>
    <p:sldId id="345" r:id="rId37"/>
    <p:sldId id="415" r:id="rId38"/>
    <p:sldId id="884" r:id="rId39"/>
    <p:sldId id="347" r:id="rId40"/>
    <p:sldId id="348" r:id="rId41"/>
    <p:sldId id="350" r:id="rId42"/>
    <p:sldId id="419" r:id="rId43"/>
    <p:sldId id="349" r:id="rId44"/>
    <p:sldId id="352" r:id="rId45"/>
    <p:sldId id="353" r:id="rId46"/>
    <p:sldId id="354" r:id="rId47"/>
    <p:sldId id="370" r:id="rId48"/>
    <p:sldId id="371" r:id="rId49"/>
    <p:sldId id="372" r:id="rId50"/>
    <p:sldId id="373" r:id="rId51"/>
    <p:sldId id="374" r:id="rId52"/>
    <p:sldId id="375" r:id="rId53"/>
    <p:sldId id="376" r:id="rId54"/>
    <p:sldId id="832" r:id="rId55"/>
    <p:sldId id="838" r:id="rId56"/>
    <p:sldId id="839" r:id="rId57"/>
    <p:sldId id="840" r:id="rId58"/>
    <p:sldId id="844" r:id="rId59"/>
    <p:sldId id="845" r:id="rId60"/>
    <p:sldId id="893" r:id="rId61"/>
    <p:sldId id="362" r:id="rId62"/>
    <p:sldId id="829" r:id="rId63"/>
    <p:sldId id="387" r:id="rId64"/>
    <p:sldId id="784" r:id="rId65"/>
    <p:sldId id="785" r:id="rId6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7" autoAdjust="0"/>
    <p:restoredTop sz="89796" autoAdjust="0"/>
  </p:normalViewPr>
  <p:slideViewPr>
    <p:cSldViewPr snapToGrid="0">
      <p:cViewPr varScale="1">
        <p:scale>
          <a:sx n="114" d="100"/>
          <a:sy n="114" d="100"/>
        </p:scale>
        <p:origin x="800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FE692C-596D-4CEF-98DA-0216301B171D}" type="datetimeFigureOut">
              <a:rPr lang="en-US" smtClean="0"/>
              <a:t>2/25/25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FE3766-70CA-43FF-B816-41CAA2064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70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By Ale2006-from-en - Own work, CC BY-SA 3.0, https://commons.wikimedia.org/w/index.php?curid=10583999</a:t>
            </a:r>
          </a:p>
          <a:p>
            <a:r>
              <a:rPr lang="en-US" dirty="0"/>
              <a:t>Blue arrows</a:t>
            </a:r>
            <a:r>
              <a:rPr lang="en-US" baseline="0" dirty="0"/>
              <a:t> indicate SMTP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3766-70CA-43FF-B816-41CAA206472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610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407A-1513-4E35-BD16-056FD4AFA25B}" type="datetimeFigureOut">
              <a:rPr lang="en-US" smtClean="0"/>
              <a:t>2/25/25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BEFF-A084-46D2-A6FD-B0E8E63E58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406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407A-1513-4E35-BD16-056FD4AFA25B}" type="datetimeFigureOut">
              <a:rPr lang="en-US" smtClean="0"/>
              <a:t>2/25/25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BEFF-A084-46D2-A6FD-B0E8E63E5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665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407A-1513-4E35-BD16-056FD4AFA25B}" type="datetimeFigureOut">
              <a:rPr lang="en-US" smtClean="0"/>
              <a:t>2/25/25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BEFF-A084-46D2-A6FD-B0E8E63E5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567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407A-1513-4E35-BD16-056FD4AFA25B}" type="datetimeFigureOut">
              <a:rPr lang="en-US" smtClean="0"/>
              <a:t>2/25/25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BEFF-A084-46D2-A6FD-B0E8E63E5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96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407A-1513-4E35-BD16-056FD4AFA25B}" type="datetimeFigureOut">
              <a:rPr lang="en-US" smtClean="0"/>
              <a:t>2/25/25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BEFF-A084-46D2-A6FD-B0E8E63E58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3806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407A-1513-4E35-BD16-056FD4AFA25B}" type="datetimeFigureOut">
              <a:rPr lang="en-US" smtClean="0"/>
              <a:t>2/25/25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BEFF-A084-46D2-A6FD-B0E8E63E5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984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407A-1513-4E35-BD16-056FD4AFA25B}" type="datetimeFigureOut">
              <a:rPr lang="en-US" smtClean="0"/>
              <a:t>2/25/25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BEFF-A084-46D2-A6FD-B0E8E63E5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79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407A-1513-4E35-BD16-056FD4AFA25B}" type="datetimeFigureOut">
              <a:rPr lang="en-US" smtClean="0"/>
              <a:t>2/25/25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BEFF-A084-46D2-A6FD-B0E8E63E5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65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407A-1513-4E35-BD16-056FD4AFA25B}" type="datetimeFigureOut">
              <a:rPr lang="en-US" smtClean="0"/>
              <a:t>2/25/25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BEFF-A084-46D2-A6FD-B0E8E63E5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486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EF9407A-1513-4E35-BD16-056FD4AFA25B}" type="datetimeFigureOut">
              <a:rPr lang="en-US" smtClean="0"/>
              <a:t>2/25/25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50BEFF-A084-46D2-A6FD-B0E8E63E5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68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407A-1513-4E35-BD16-056FD4AFA25B}" type="datetimeFigureOut">
              <a:rPr lang="en-US" smtClean="0"/>
              <a:t>2/25/25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BEFF-A084-46D2-A6FD-B0E8E63E5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499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EF9407A-1513-4E35-BD16-056FD4AFA25B}" type="datetimeFigureOut">
              <a:rPr lang="en-US" smtClean="0"/>
              <a:t>2/25/25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150BEFF-A084-46D2-A6FD-B0E8E63E58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4109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coewww.rutgers.edu/www1/linuxclass2010/lessons/Email/sec_6.php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dl.fedoraproject.org/pub/epel/epel-release-latest-7.noarch.rpm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roundcube./##.megastuff.biz/installer" TargetMode="External"/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mailto:yourusername@##.megastuff.biz" TargetMode="External"/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roundcube./##.megastuff.biz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http://jpatalon.cs.edinboro.edu/csci325.001.201820/classfiles/assignment9check.sh" TargetMode="External"/><Relationship Id="rId2" Type="http://schemas.openxmlformats.org/officeDocument/2006/relationships/hyperlink" Target="mailto:jpatalon@edinboro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hyperlink" Target="http://0.0.0.1/##.megastuff.biz/temp/temp.php" TargetMode="External"/><Relationship Id="rId13" Type="http://schemas.openxmlformats.org/officeDocument/2006/relationships/hyperlink" Target="http://0.0.0.31/##.ultrastuff.net" TargetMode="External"/><Relationship Id="rId3" Type="http://schemas.openxmlformats.org/officeDocument/2006/relationships/hyperlink" Target="http://147.64.243.1/##" TargetMode="External"/><Relationship Id="rId7" Type="http://schemas.openxmlformats.org/officeDocument/2006/relationships/hyperlink" Target="http://0.0.0.1/##.megastuff.biz" TargetMode="External"/><Relationship Id="rId12" Type="http://schemas.openxmlformats.org/officeDocument/2006/relationships/hyperlink" Target="http://0.0.0.1/##.ultrastuff.net" TargetMode="External"/><Relationship Id="rId2" Type="http://schemas.openxmlformats.org/officeDocument/2006/relationships/hyperlink" Target="http://csci325-1/##.math.cs.edinboro.edu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NULL" TargetMode="External"/><Relationship Id="rId11" Type="http://schemas.openxmlformats.org/officeDocument/2006/relationships/hyperlink" Target="http://roundcube./##.megastuff.biz" TargetMode="External"/><Relationship Id="rId5" Type="http://schemas.openxmlformats.org/officeDocument/2006/relationships/hyperlink" Target="http://147.64.243.1/##/phpmyadmin" TargetMode="External"/><Relationship Id="rId10" Type="http://schemas.openxmlformats.org/officeDocument/2006/relationships/hyperlink" Target="http://ecsc325-1/##.cs.Edinboro.edu/squirrelmail" TargetMode="External"/><Relationship Id="rId4" Type="http://schemas.openxmlformats.org/officeDocument/2006/relationships/hyperlink" Target="http://csci325-1/##.cs.edinboro.edu/phpmyadmin" TargetMode="External"/><Relationship Id="rId9" Type="http://schemas.openxmlformats.org/officeDocument/2006/relationships/hyperlink" Target="http://0.0.0.31/##.megastuff.biz" TargetMode="External"/><Relationship Id="rId14" Type="http://schemas.openxmlformats.org/officeDocument/2006/relationships/hyperlink" Target="https://csci325-120.math.cs.edinboro.edu/private" TargetMode="Externa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ECSC 325.001</a:t>
            </a:r>
            <a:br>
              <a:rPr lang="en-US" dirty="0"/>
            </a:br>
            <a:r>
              <a:rPr lang="en-US" sz="5400" dirty="0"/>
              <a:t>Web Server Administration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668955"/>
          </a:xfrm>
        </p:spPr>
        <p:txBody>
          <a:bodyPr>
            <a:normAutofit/>
          </a:bodyPr>
          <a:lstStyle/>
          <a:p>
            <a:r>
              <a:rPr lang="en-US" dirty="0"/>
              <a:t>Spring 2025 – Week 7.1 – February 25</a:t>
            </a:r>
            <a:r>
              <a:rPr lang="en-US" baseline="30000" dirty="0"/>
              <a:t>th</a:t>
            </a:r>
            <a:r>
              <a:rPr lang="en-US" dirty="0"/>
              <a:t>, 2025</a:t>
            </a:r>
          </a:p>
          <a:p>
            <a:r>
              <a:rPr lang="en-US" dirty="0"/>
              <a:t>E-Mail Setups</a:t>
            </a:r>
          </a:p>
          <a:p>
            <a:r>
              <a:rPr lang="en-US" dirty="0"/>
              <a:t>Prof. Jason </a:t>
            </a:r>
            <a:r>
              <a:rPr lang="en-US" dirty="0" err="1"/>
              <a:t>Patalon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465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C3830-4266-FA4C-A1E4-D13EA250C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5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B2042-35E9-9049-A842-3871F74DF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43856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Use the following long file listing to answer the questions on the next slide:</a:t>
            </a:r>
          </a:p>
          <a:p>
            <a:pPr marL="201168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--x--x. 11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4.0K Feb 13 13:58 . </a:t>
            </a:r>
          </a:p>
          <a:p>
            <a:pPr marL="201168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-x. 14 root  root  4.0K Aug 24  2015 .. </a:t>
            </a:r>
          </a:p>
          <a:p>
            <a:pPr marL="201168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   1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82 Sep 12  2014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attach.sh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201168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-------.  1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16K Feb 23 23:09 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bash_history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201168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-r--r--.  1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18 Feb 21  2013 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bash_logout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201168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-r--r--.  1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176 Feb 21  2013 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bash_profile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201168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-r--r--.  1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124 Feb 21  2013 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bashrc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201168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   3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4.0K May 28  2013 .config </a:t>
            </a:r>
          </a:p>
          <a:p>
            <a:pPr marL="201168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------.  4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4.0K Dec  5 12:28 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irssi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201168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-------   1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59 Jul  5  2014 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lesshst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201168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-x   3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4.0K Feb 13 13:58 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libvirt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201168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------.  2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4.0K Aug 20  2014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miau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201168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------.  7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4.0K Feb  3 18:57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misc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201168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-------   1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13 Nov 18  2014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notes.txt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201168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-r--r--   1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24 May 26  2013 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oidentd.conf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201168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------.  4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4.0K May 24  2013 old </a:t>
            </a:r>
          </a:p>
          <a:p>
            <a:pPr marL="201168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   2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4.0K Feb 20 20:15 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201168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   1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115 Oct 22  2014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test.sh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201168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------.  2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4.0K Feb 13 15:26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201168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-------   1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51 Jun  4  2013 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tmux.conf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201168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------.  7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4.0K Sep 11 19:35 wraith</a:t>
            </a:r>
          </a:p>
        </p:txBody>
      </p:sp>
    </p:spTree>
    <p:extLst>
      <p:ext uri="{BB962C8B-B14F-4D97-AF65-F5344CB8AC3E}">
        <p14:creationId xmlns:p14="http://schemas.microsoft.com/office/powerpoint/2010/main" val="2364782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C3830-4266-FA4C-A1E4-D13EA250C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5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B2042-35E9-9049-A842-3871F74DF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725663"/>
          </a:xfrm>
        </p:spPr>
        <p:txBody>
          <a:bodyPr>
            <a:normAutofit/>
          </a:bodyPr>
          <a:lstStyle/>
          <a:p>
            <a:r>
              <a:rPr lang="en-US" dirty="0"/>
              <a:t>Use the previous long file listing to answer the questions:</a:t>
            </a:r>
          </a:p>
          <a:p>
            <a:pPr lvl="1"/>
            <a:r>
              <a:rPr lang="en-US" dirty="0"/>
              <a:t>1. Which </a:t>
            </a:r>
            <a:r>
              <a:rPr lang="en-US" b="1" dirty="0"/>
              <a:t>files</a:t>
            </a:r>
            <a:r>
              <a:rPr lang="en-US" dirty="0"/>
              <a:t> are executable?</a:t>
            </a:r>
          </a:p>
          <a:p>
            <a:pPr marL="384048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   1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82 Sep 12  2014 attach.sh</a:t>
            </a:r>
          </a:p>
          <a:p>
            <a:pPr marL="384048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   1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115 Oct 22  2014 test.sh</a:t>
            </a:r>
            <a:endParaRPr lang="en-US" dirty="0"/>
          </a:p>
          <a:p>
            <a:pPr lvl="1"/>
            <a:r>
              <a:rPr lang="en-US" dirty="0"/>
              <a:t>2. What are the directories? </a:t>
            </a:r>
          </a:p>
          <a:p>
            <a:pPr marL="384048" lvl="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--x--x. 11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4.0K Feb 13 13:58 . </a:t>
            </a:r>
          </a:p>
          <a:p>
            <a:pPr marL="384048" lvl="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-x. 14 root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4.0K Aug 24  2015 .. </a:t>
            </a:r>
          </a:p>
          <a:p>
            <a:pPr marL="384048" lvl="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   3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4.0K May 28  2013 .config </a:t>
            </a:r>
          </a:p>
          <a:p>
            <a:pPr marL="384048" lvl="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------.  4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4.0K Dec  5 12:28 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irssi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384048" lvl="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-x   3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4.0K Feb 13 13:58 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libvirt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384048" lvl="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------.  2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4.0K Aug 20  2014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miau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384048" lvl="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------.  7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4.0K Feb  3 18:57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misc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384048" lvl="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------.  4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4.0K May 24  2013 old </a:t>
            </a:r>
          </a:p>
          <a:p>
            <a:pPr marL="384048" lvl="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   2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4.0K Feb 20 20:15 .ssh </a:t>
            </a:r>
          </a:p>
          <a:p>
            <a:pPr marL="384048" lvl="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------.  2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4.0K Feb 13 15:26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384048" lvl="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------.  7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4.0K Sep 11 19:35 wraith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499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79E55D-F013-62AC-C2CB-D98A49DB21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76165-33AF-97A0-B304-0EDB38AB2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5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5B9FB-78F8-34E6-923C-19A39EE82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17996"/>
          </a:xfrm>
        </p:spPr>
        <p:txBody>
          <a:bodyPr>
            <a:normAutofit/>
          </a:bodyPr>
          <a:lstStyle/>
          <a:p>
            <a:r>
              <a:rPr lang="en-US" dirty="0"/>
              <a:t>Use the previous long file listing to answer the questions:</a:t>
            </a:r>
          </a:p>
          <a:p>
            <a:pPr lvl="1"/>
            <a:r>
              <a:rPr lang="en-US" dirty="0"/>
              <a:t>3. What files and folders are hidden?</a:t>
            </a:r>
          </a:p>
          <a:p>
            <a:pPr marL="384048" lvl="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--x--x. 11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4.0K Feb 13 13:58 .</a:t>
            </a:r>
          </a:p>
          <a:p>
            <a:pPr marL="384048" lvl="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-x. 14 root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4.0K Aug 24  2015 ..</a:t>
            </a:r>
          </a:p>
          <a:p>
            <a:pPr marL="384048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-------.  1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16K Feb 23 23:09 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bash_history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84048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-r--r--.  1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18 Feb 21  2013 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bash_logout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84048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-r--r--.  1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176 Feb 21  2013 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bash_profile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84048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-r--r--.  1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124 Feb 21  2013 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bashrc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84048" lvl="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   3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4.0K May 28  2013 .config</a:t>
            </a:r>
          </a:p>
          <a:p>
            <a:pPr marL="384048" lvl="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------.  4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4.0K Dec  5 12:28 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irssi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84048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-------   1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59 Jul  5  2014 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lesshst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84048" lvl="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-x   3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4.0K Feb 13 13:58 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libvirt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84048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-r--r--   1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24 May 26  2013 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oidentd.conf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84048" lvl="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   2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4.0K Feb 20 20:15 .ssh</a:t>
            </a:r>
          </a:p>
          <a:p>
            <a:pPr marL="384048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-------   1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51 Jun  4  2013 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tmux.conf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467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6DEA74-1980-ABB5-4FF1-7B5F4FE245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F7F90-AC8F-5C9A-275A-268A46A7E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5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C17B8-F130-458B-9CCD-078FBFCD7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17996"/>
          </a:xfrm>
        </p:spPr>
        <p:txBody>
          <a:bodyPr>
            <a:normAutofit/>
          </a:bodyPr>
          <a:lstStyle/>
          <a:p>
            <a:r>
              <a:rPr lang="en-US" dirty="0"/>
              <a:t>Use the previous long file listing to answer the questions:</a:t>
            </a:r>
          </a:p>
          <a:p>
            <a:pPr lvl="1"/>
            <a:r>
              <a:rPr lang="en-US" dirty="0"/>
              <a:t>4. What files can be read by everyone?</a:t>
            </a:r>
          </a:p>
          <a:p>
            <a:pPr marL="384048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-r--r--.  1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18 Feb 21  2013 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bash_logout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384048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-r--r--.  1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176 Feb 21  2013 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bash_profile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384048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-r--r--.  1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124 Feb 21  2013 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bashrc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384048" lvl="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-x   3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4.0K Feb 13 13:58 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libvirt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384048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-r--r--   1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24 May 26  2013 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oidentd.conf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1"/>
            <a:r>
              <a:rPr lang="en-US" dirty="0"/>
              <a:t>5. What command (and parameters) did I most likely use to generate the file listing above?</a:t>
            </a:r>
          </a:p>
          <a:p>
            <a:pPr marL="384048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 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411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388D2E-821F-FE03-3651-511B683A08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F2F49-1BD3-23A0-AE38-1C81FB6CC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5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8C59F-381B-9A93-7535-23622F3D3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17996"/>
          </a:xfrm>
        </p:spPr>
        <p:txBody>
          <a:bodyPr>
            <a:normAutofit/>
          </a:bodyPr>
          <a:lstStyle/>
          <a:p>
            <a:r>
              <a:rPr lang="en-US" dirty="0"/>
              <a:t>Answer the following questions:</a:t>
            </a:r>
          </a:p>
          <a:p>
            <a:pPr lvl="1"/>
            <a:r>
              <a:rPr lang="en-US" dirty="0"/>
              <a:t>6. How many root name servers currently exist? List one.</a:t>
            </a:r>
          </a:p>
          <a:p>
            <a:pPr lvl="2"/>
            <a:r>
              <a:rPr lang="en-US" dirty="0"/>
              <a:t>13 – a through m.root-servers.net</a:t>
            </a:r>
          </a:p>
          <a:p>
            <a:pPr lvl="3"/>
            <a:r>
              <a:rPr lang="en-US" dirty="0"/>
              <a:t>k.root-servers.net	193.0.14.129, 2001:7fd::1	RIPE NCC</a:t>
            </a:r>
          </a:p>
          <a:p>
            <a:pPr lvl="3"/>
            <a:r>
              <a:rPr lang="en-US" dirty="0"/>
              <a:t>l.root-servers.net	199.7.83.42, 2001:500:9f::42	ICANN</a:t>
            </a:r>
          </a:p>
          <a:p>
            <a:pPr lvl="1"/>
            <a:r>
              <a:rPr lang="en-US" dirty="0"/>
              <a:t>7. Who is the Technical Contact for the </a:t>
            </a:r>
            <a:r>
              <a:rPr lang="en-US" dirty="0" err="1"/>
              <a:t>Edinboro.edu</a:t>
            </a:r>
            <a:r>
              <a:rPr lang="en-US" dirty="0"/>
              <a:t> domain? What command did you use to arrive at that answer?</a:t>
            </a:r>
          </a:p>
          <a:p>
            <a:pPr lvl="2"/>
            <a:r>
              <a:rPr lang="en-US" dirty="0"/>
              <a:t>Command: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whois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edinboro.edu</a:t>
            </a:r>
          </a:p>
          <a:p>
            <a:pPr marL="749808" lvl="4" indent="0">
              <a:buNone/>
            </a:pPr>
            <a:r>
              <a:rPr lang="en-US" dirty="0"/>
              <a:t>Technical Contact:</a:t>
            </a:r>
          </a:p>
          <a:p>
            <a:pPr marL="917120" lvl="5" indent="0">
              <a:buNone/>
            </a:pPr>
            <a:r>
              <a:rPr lang="en-US" sz="1300" dirty="0"/>
              <a:t>        Domain Tech</a:t>
            </a:r>
          </a:p>
          <a:p>
            <a:pPr marL="917120" lvl="5" indent="0">
              <a:buNone/>
            </a:pPr>
            <a:r>
              <a:rPr lang="en-US" sz="1300" dirty="0"/>
              <a:t>        Pennsylvania Western University</a:t>
            </a:r>
          </a:p>
          <a:p>
            <a:pPr marL="917120" lvl="5" indent="0">
              <a:buNone/>
            </a:pPr>
            <a:r>
              <a:rPr lang="en-US" sz="1300" dirty="0"/>
              <a:t>        250 University Avenue</a:t>
            </a:r>
          </a:p>
          <a:p>
            <a:pPr marL="917120" lvl="5" indent="0">
              <a:buNone/>
            </a:pPr>
            <a:r>
              <a:rPr lang="en-US" sz="1300" dirty="0"/>
              <a:t>        California, PA 15419-1394</a:t>
            </a:r>
          </a:p>
          <a:p>
            <a:pPr marL="917120" lvl="5" indent="0">
              <a:buNone/>
            </a:pPr>
            <a:r>
              <a:rPr lang="en-US" sz="1300" dirty="0"/>
              <a:t>        USA</a:t>
            </a:r>
          </a:p>
          <a:p>
            <a:pPr marL="917120" lvl="5" indent="0">
              <a:buNone/>
            </a:pPr>
            <a:r>
              <a:rPr lang="en-US" sz="1300" dirty="0"/>
              <a:t>        +1.8147321071</a:t>
            </a:r>
          </a:p>
          <a:p>
            <a:pPr marL="917120" lvl="5" indent="0">
              <a:buNone/>
            </a:pPr>
            <a:r>
              <a:rPr lang="en-US" sz="1300" dirty="0"/>
              <a:t>        domain-tech@pennwest.edu</a:t>
            </a:r>
          </a:p>
        </p:txBody>
      </p:sp>
    </p:spTree>
    <p:extLst>
      <p:ext uri="{BB962C8B-B14F-4D97-AF65-F5344CB8AC3E}">
        <p14:creationId xmlns:p14="http://schemas.microsoft.com/office/powerpoint/2010/main" val="3726853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40119F-221F-4D83-9706-6CD6502CAC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D757C-6C25-DD80-7488-578385746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5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21789-3492-ED47-7E60-007276FA6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17996"/>
          </a:xfrm>
        </p:spPr>
        <p:txBody>
          <a:bodyPr>
            <a:normAutofit/>
          </a:bodyPr>
          <a:lstStyle/>
          <a:p>
            <a:r>
              <a:rPr lang="en-US" dirty="0"/>
              <a:t>Answer the following questions:</a:t>
            </a:r>
          </a:p>
          <a:p>
            <a:pPr lvl="1"/>
            <a:r>
              <a:rPr lang="en-US" dirty="0"/>
              <a:t>8. Explain the function of a recursive DNS server.</a:t>
            </a:r>
          </a:p>
          <a:p>
            <a:pPr lvl="2"/>
            <a:r>
              <a:rPr lang="en-US" dirty="0"/>
              <a:t>A recursive DNS server looks up DNS records for us, starting at the root of the DNS hierarchy, and recursively searching through the different levels to find the desired record.</a:t>
            </a:r>
          </a:p>
          <a:p>
            <a:pPr lvl="1"/>
            <a:r>
              <a:rPr lang="en-US" dirty="0"/>
              <a:t>9. Explain the purpose of a CNAME record, and give an example of where one might be used.</a:t>
            </a:r>
          </a:p>
          <a:p>
            <a:pPr lvl="2"/>
            <a:r>
              <a:rPr lang="en-US" dirty="0"/>
              <a:t>A DNS CNAME record is aa alias, or “nickname,” that maps to another record.</a:t>
            </a:r>
          </a:p>
          <a:p>
            <a:pPr lvl="2"/>
            <a:r>
              <a:rPr lang="en-US" dirty="0"/>
              <a:t>This is often used with the www hostname, making the record “www.domain.com” point to “domain.com”</a:t>
            </a:r>
          </a:p>
          <a:p>
            <a:pPr lvl="3"/>
            <a:r>
              <a:rPr lang="en-US" dirty="0"/>
              <a:t>Ex: www.sophiedogg.com.     14350   IN      CNAME   sophiedogg.com.</a:t>
            </a:r>
          </a:p>
          <a:p>
            <a:pPr marL="566928" lvl="3" indent="0">
              <a:buNone/>
            </a:pPr>
            <a:r>
              <a:rPr lang="en-US" dirty="0"/>
              <a:t>                   sophiedogg.com.         1994    IN      A              139.177.204.38</a:t>
            </a:r>
          </a:p>
          <a:p>
            <a:pPr lvl="1"/>
            <a:r>
              <a:rPr lang="en-US" dirty="0"/>
              <a:t>10. What is an advantage of the classless IP addressing system?</a:t>
            </a:r>
          </a:p>
          <a:p>
            <a:pPr lvl="2"/>
            <a:r>
              <a:rPr lang="en-US" dirty="0"/>
              <a:t>Flexibility in allocating IP addresses</a:t>
            </a:r>
          </a:p>
          <a:p>
            <a:pPr lvl="2"/>
            <a:r>
              <a:rPr lang="en-US" dirty="0"/>
              <a:t>More efficient use of IP space</a:t>
            </a:r>
          </a:p>
          <a:p>
            <a:pPr lvl="2"/>
            <a:r>
              <a:rPr lang="en-US" dirty="0"/>
              <a:t>Scalability of subnet sizes</a:t>
            </a:r>
          </a:p>
          <a:p>
            <a:pPr lvl="2"/>
            <a:r>
              <a:rPr lang="en-US" dirty="0"/>
              <a:t>Simplified routing configurations</a:t>
            </a:r>
          </a:p>
          <a:p>
            <a:pPr lvl="2"/>
            <a:r>
              <a:rPr lang="en-US" dirty="0"/>
              <a:t>Standardized CIDR notation</a:t>
            </a:r>
          </a:p>
        </p:txBody>
      </p:sp>
    </p:spTree>
    <p:extLst>
      <p:ext uri="{BB962C8B-B14F-4D97-AF65-F5344CB8AC3E}">
        <p14:creationId xmlns:p14="http://schemas.microsoft.com/office/powerpoint/2010/main" val="1128248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C3830-4266-FA4C-A1E4-D13EA250C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5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B2042-35E9-9049-A842-3871F74DF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30352"/>
          </a:xfrm>
        </p:spPr>
        <p:txBody>
          <a:bodyPr>
            <a:normAutofit/>
          </a:bodyPr>
          <a:lstStyle/>
          <a:p>
            <a:r>
              <a:rPr lang="en-US" dirty="0"/>
              <a:t>Answer the following questions:</a:t>
            </a:r>
          </a:p>
          <a:p>
            <a:pPr lvl="1"/>
            <a:r>
              <a:rPr lang="en-US" dirty="0"/>
              <a:t>11. What is a DNS Glue record?</a:t>
            </a:r>
          </a:p>
          <a:p>
            <a:pPr lvl="2"/>
            <a:r>
              <a:rPr lang="en-US" dirty="0"/>
              <a:t>The A or AAAA record of a DNS server at the parent.</a:t>
            </a:r>
          </a:p>
          <a:p>
            <a:pPr lvl="1"/>
            <a:r>
              <a:rPr lang="en-US" dirty="0"/>
              <a:t>12. The top most servers in the DNS hierarchy are called what?</a:t>
            </a:r>
          </a:p>
          <a:p>
            <a:pPr lvl="2"/>
            <a:r>
              <a:rPr lang="en-US" dirty="0"/>
              <a:t>Root servers</a:t>
            </a:r>
          </a:p>
          <a:p>
            <a:pPr lvl="1"/>
            <a:r>
              <a:rPr lang="en-US" dirty="0"/>
              <a:t>13. What does TLD stand for? Give an example of two TLD’s.</a:t>
            </a:r>
          </a:p>
          <a:p>
            <a:pPr lvl="2"/>
            <a:r>
              <a:rPr lang="en-US" dirty="0"/>
              <a:t>Top Level Domain - </a:t>
            </a:r>
            <a:r>
              <a:rPr lang="en-US" dirty="0" err="1"/>
              <a:t>.net</a:t>
            </a:r>
            <a:r>
              <a:rPr lang="en-US" dirty="0"/>
              <a:t>, .com, .org, .</a:t>
            </a:r>
            <a:r>
              <a:rPr lang="en-US" dirty="0" err="1"/>
              <a:t>edu</a:t>
            </a:r>
            <a:r>
              <a:rPr lang="en-US" dirty="0"/>
              <a:t>, .biz, .horse…</a:t>
            </a:r>
          </a:p>
        </p:txBody>
      </p:sp>
    </p:spTree>
    <p:extLst>
      <p:ext uri="{BB962C8B-B14F-4D97-AF65-F5344CB8AC3E}">
        <p14:creationId xmlns:p14="http://schemas.microsoft.com/office/powerpoint/2010/main" val="3510996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6EE200-E993-ACB2-E5E4-4D79B9D857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AE525-E448-E712-3867-830F72D9A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5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7E3EA-1DD6-584F-C440-6B2370EB0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30352"/>
          </a:xfrm>
        </p:spPr>
        <p:txBody>
          <a:bodyPr>
            <a:normAutofit/>
          </a:bodyPr>
          <a:lstStyle/>
          <a:p>
            <a:r>
              <a:rPr lang="en-US" dirty="0"/>
              <a:t>Answer the following questions:</a:t>
            </a:r>
          </a:p>
          <a:p>
            <a:pPr lvl="1"/>
            <a:r>
              <a:rPr lang="en-US" dirty="0"/>
              <a:t>14. Find the following DNS values for the ultrastuff.net domain (5 points): </a:t>
            </a:r>
          </a:p>
          <a:p>
            <a:pPr lvl="2"/>
            <a:r>
              <a:rPr lang="en-US" dirty="0"/>
              <a:t>Serial number: 135</a:t>
            </a:r>
          </a:p>
          <a:p>
            <a:pPr lvl="2"/>
            <a:r>
              <a:rPr lang="en-US" dirty="0"/>
              <a:t>NS Servers (hostnames and IP): </a:t>
            </a:r>
          </a:p>
          <a:p>
            <a:pPr lvl="3"/>
            <a:r>
              <a:rPr lang="en-US" dirty="0"/>
              <a:t>ns-cloud-b1.googledomains.com - 216.239.32.107</a:t>
            </a:r>
          </a:p>
          <a:p>
            <a:pPr lvl="3"/>
            <a:r>
              <a:rPr lang="en-US" dirty="0"/>
              <a:t>ns-cloud-b2.googledomains.com - 216.239.34.107</a:t>
            </a:r>
          </a:p>
          <a:p>
            <a:pPr lvl="3"/>
            <a:r>
              <a:rPr lang="en-US" dirty="0"/>
              <a:t>ns-cloud-b3.googledomains.com - 216.239.36.107</a:t>
            </a:r>
          </a:p>
          <a:p>
            <a:pPr lvl="3"/>
            <a:r>
              <a:rPr lang="en-US" dirty="0"/>
              <a:t>ns-cloud-b4.googledomains.com - 216.239.38.107</a:t>
            </a:r>
          </a:p>
          <a:p>
            <a:pPr lvl="2"/>
            <a:r>
              <a:rPr lang="en-US" dirty="0"/>
              <a:t>MX Servers: mail1.ultrastuff.net &amp; mail2.ultrastuff.net</a:t>
            </a:r>
          </a:p>
          <a:p>
            <a:pPr lvl="2"/>
            <a:r>
              <a:rPr lang="en-US" dirty="0"/>
              <a:t>Registry Expiration Date: 2025-03-17T16:21:18Z</a:t>
            </a:r>
          </a:p>
          <a:p>
            <a:pPr lvl="1"/>
            <a:r>
              <a:rPr lang="en-US" dirty="0"/>
              <a:t>15. Given the following classless IP addresses, determine the IP address range</a:t>
            </a:r>
          </a:p>
          <a:p>
            <a:pPr lvl="2"/>
            <a:r>
              <a:rPr lang="en-US" dirty="0"/>
              <a:t>IP Address 		Starting IP 		Ending IP 		Subnet Mask </a:t>
            </a:r>
          </a:p>
          <a:p>
            <a:pPr lvl="2"/>
            <a:r>
              <a:rPr lang="en-US" dirty="0"/>
              <a:t>192.168.0.0/24 		192.168.0.0		192.168.0.255	255.255.255.0</a:t>
            </a:r>
          </a:p>
          <a:p>
            <a:pPr lvl="2"/>
            <a:r>
              <a:rPr lang="en-US" dirty="0"/>
              <a:t>10.11.1.0/16 		10.11.0.0		10.11.255.255	255.255.0.0</a:t>
            </a:r>
          </a:p>
          <a:p>
            <a:pPr lvl="2"/>
            <a:r>
              <a:rPr lang="en-US" dirty="0"/>
              <a:t>147.64.243.0/23 		147.64.242.0	147.64.243.255	255.255.254.0</a:t>
            </a:r>
          </a:p>
          <a:p>
            <a:pPr lvl="2"/>
            <a:r>
              <a:rPr lang="en-US" dirty="0"/>
              <a:t>8.8.8.8/20 		8.8.0.0		8.8.15.255		255.255.240.0</a:t>
            </a:r>
          </a:p>
        </p:txBody>
      </p:sp>
    </p:spTree>
    <p:extLst>
      <p:ext uri="{BB962C8B-B14F-4D97-AF65-F5344CB8AC3E}">
        <p14:creationId xmlns:p14="http://schemas.microsoft.com/office/powerpoint/2010/main" val="1006777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C3830-4266-FA4C-A1E4-D13EA250C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5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B2042-35E9-9049-A842-3871F74DF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725664"/>
          </a:xfrm>
        </p:spPr>
        <p:txBody>
          <a:bodyPr>
            <a:normAutofit/>
          </a:bodyPr>
          <a:lstStyle/>
          <a:p>
            <a:r>
              <a:rPr lang="en-US" dirty="0"/>
              <a:t>Answer the following questions:</a:t>
            </a:r>
          </a:p>
          <a:p>
            <a:pPr lvl="1"/>
            <a:r>
              <a:rPr lang="en-US" dirty="0"/>
              <a:t>16. Given the following classful IP addresses, determine the IP class, network ID, and host ID</a:t>
            </a:r>
          </a:p>
          <a:p>
            <a:pPr marL="566928" lvl="3" indent="0">
              <a:buNone/>
            </a:pPr>
            <a:r>
              <a:rPr lang="en-US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IP Address 		IP Class 	Network ID 	Host ID </a:t>
            </a:r>
          </a:p>
          <a:p>
            <a:pPr marL="566928" lvl="3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192.168.0.1 	C		192.168.0	.1</a:t>
            </a:r>
          </a:p>
          <a:p>
            <a:pPr marL="566928" lvl="3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252.65.32.77 	E		n/a		n/a</a:t>
            </a:r>
          </a:p>
          <a:p>
            <a:pPr marL="566928" lvl="3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24.93.201.102 	A		24		.93.201.102</a:t>
            </a:r>
          </a:p>
          <a:p>
            <a:pPr marL="566928" lvl="3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147.64.32.6 	B		147.64		.32.6</a:t>
            </a:r>
          </a:p>
          <a:p>
            <a:pPr marL="566928" lvl="3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8.8.8.8 		A		8		.8.8.8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17. List one of each of the following DNS records for </a:t>
            </a:r>
            <a:r>
              <a:rPr lang="en-US" dirty="0" err="1"/>
              <a:t>google.com</a:t>
            </a:r>
            <a:endParaRPr lang="en-US" dirty="0"/>
          </a:p>
          <a:p>
            <a:pPr marL="566928" lvl="3" indent="0">
              <a:buNone/>
            </a:pPr>
            <a:r>
              <a:rPr lang="en-US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Record Type 	Record </a:t>
            </a:r>
          </a:p>
          <a:p>
            <a:pPr marL="566928" lvl="3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			172.217.15.110</a:t>
            </a:r>
          </a:p>
          <a:p>
            <a:pPr marL="566928" lvl="3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AAAA 		2607:f8b0:4004:811::200e</a:t>
            </a:r>
          </a:p>
          <a:p>
            <a:pPr marL="566928" lvl="3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NS 			ns1.google.com</a:t>
            </a:r>
          </a:p>
          <a:p>
            <a:pPr marL="566928" lvl="3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MX 			10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aspmx.l.google.com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566928" lvl="3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SOA			ns1.google.com.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dns-admin.google.com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 297077745 900 900 1800 60</a:t>
            </a:r>
          </a:p>
        </p:txBody>
      </p:sp>
    </p:spTree>
    <p:extLst>
      <p:ext uri="{BB962C8B-B14F-4D97-AF65-F5344CB8AC3E}">
        <p14:creationId xmlns:p14="http://schemas.microsoft.com/office/powerpoint/2010/main" val="8434466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CCC08-C6A9-4D7F-B88C-665CCDA8A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Material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00F62-9269-462A-861C-7E1BCD267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11226"/>
          </a:xfrm>
        </p:spPr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is the worldwide network of networks called?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is the part of the worldwide network that uses HTTP protocol called? </a:t>
            </a: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does HTTP stand for?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is the theoretical model that divides data communication into 7 layers called?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is the agreement that ISP’s make to exchange data called?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is the protocol used to send email?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is the protocol used to transfer files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is the protocol that provides the addressing scheme for the Internet?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email client protocol allows messages to remain saved on a remote email server and accessed from several devices?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619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497916"/>
          </a:xfrm>
        </p:spPr>
        <p:txBody>
          <a:bodyPr>
            <a:normAutofit/>
          </a:bodyPr>
          <a:lstStyle/>
          <a:p>
            <a:r>
              <a:rPr lang="en-US" sz="2400" dirty="0"/>
              <a:t>E-Mail Review</a:t>
            </a:r>
          </a:p>
          <a:p>
            <a:pPr lvl="1"/>
            <a:r>
              <a:rPr lang="en-US" sz="2200" dirty="0"/>
              <a:t>Protocols and definitions</a:t>
            </a:r>
          </a:p>
          <a:p>
            <a:r>
              <a:rPr lang="en-US" sz="2400" dirty="0"/>
              <a:t>File Transfer Services</a:t>
            </a:r>
          </a:p>
          <a:p>
            <a:pPr lvl="1"/>
            <a:r>
              <a:rPr lang="en-US" sz="2200" dirty="0"/>
              <a:t>File Transfer Protocol (FTP)</a:t>
            </a:r>
          </a:p>
          <a:p>
            <a:pPr lvl="2"/>
            <a:r>
              <a:rPr lang="en-US" dirty="0"/>
              <a:t>History and Usage</a:t>
            </a:r>
          </a:p>
          <a:p>
            <a:pPr lvl="2"/>
            <a:r>
              <a:rPr lang="en-US" dirty="0"/>
              <a:t>FTP &amp; FTPS</a:t>
            </a:r>
          </a:p>
          <a:p>
            <a:pPr lvl="2"/>
            <a:r>
              <a:rPr lang="en-US" dirty="0"/>
              <a:t>Commands and Examples</a:t>
            </a:r>
          </a:p>
          <a:p>
            <a:pPr lvl="1"/>
            <a:r>
              <a:rPr lang="en-US" sz="2200" dirty="0"/>
              <a:t>Secure Copy (SCP)</a:t>
            </a:r>
          </a:p>
          <a:p>
            <a:pPr lvl="2"/>
            <a:r>
              <a:rPr lang="en-US" dirty="0"/>
              <a:t>SFTP</a:t>
            </a:r>
          </a:p>
          <a:p>
            <a:pPr lvl="2"/>
            <a:r>
              <a:rPr lang="en-US" dirty="0" err="1"/>
              <a:t>Rsync</a:t>
            </a:r>
            <a:endParaRPr lang="en-US" dirty="0"/>
          </a:p>
          <a:p>
            <a:pPr lvl="1"/>
            <a:r>
              <a:rPr lang="en-US" sz="2200" dirty="0"/>
              <a:t>Server Message Block Protocol (SMB)</a:t>
            </a:r>
          </a:p>
          <a:p>
            <a:pPr lvl="2"/>
            <a:r>
              <a:rPr lang="en-US" dirty="0"/>
              <a:t>CIFS</a:t>
            </a:r>
          </a:p>
          <a:p>
            <a:pPr lvl="2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File System Table</a:t>
            </a:r>
          </a:p>
          <a:p>
            <a:r>
              <a:rPr lang="en-US" sz="2400" dirty="0"/>
              <a:t>File Serving Devices</a:t>
            </a:r>
          </a:p>
          <a:p>
            <a:pPr lvl="1"/>
            <a:r>
              <a:rPr lang="en-US" sz="2200" dirty="0"/>
              <a:t>NAS, File Server, Appliance/Device</a:t>
            </a:r>
          </a:p>
          <a:p>
            <a:r>
              <a:rPr lang="en-US" sz="2400" dirty="0"/>
              <a:t>FTP Server Configuration</a:t>
            </a:r>
          </a:p>
          <a:p>
            <a:pPr lvl="1"/>
            <a:r>
              <a:rPr lang="en-US" sz="2200" dirty="0"/>
              <a:t>VSFTPD Installation</a:t>
            </a:r>
          </a:p>
          <a:p>
            <a:pPr lvl="1"/>
            <a:r>
              <a:rPr lang="en-US" sz="2200" dirty="0"/>
              <a:t>FTP Tests</a:t>
            </a:r>
          </a:p>
        </p:txBody>
      </p:sp>
      <p:pic>
        <p:nvPicPr>
          <p:cNvPr id="2050" name="Picture 2" descr="http://www.objectivecontrols.com/images/Risk_Management_Strategic_Objectiv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341811" y="3521674"/>
            <a:ext cx="2406994" cy="256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23890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CCC08-C6A9-4D7F-B88C-665CCDA8A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Material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00F62-9269-462A-861C-7E1BCD267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11226"/>
          </a:xfrm>
        </p:spPr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is the rate of data transfer, bit rate or throughput, measured in bits per second called?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Backup Types (Incremental, differential, full)</a:t>
            </a: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many bits are used in the IPv4 addressing scheme?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many bits are used in the IPv6 addressing scheme?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does NAT stand for? What is the purpose of NAT?</a:t>
            </a:r>
          </a:p>
          <a:p>
            <a:r>
              <a:rPr lang="en-US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Classfull</a:t>
            </a: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IP addresses and basic interpretation</a:t>
            </a:r>
          </a:p>
          <a:p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Classless IP addresses and subnet identification</a:t>
            </a:r>
          </a:p>
          <a:p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Basic server hardware descriptions (types, sizes, configurations)</a:t>
            </a:r>
          </a:p>
          <a:p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DNS and Website resolutions/address lookups</a:t>
            </a:r>
          </a:p>
          <a:p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SSH Basics</a:t>
            </a:r>
          </a:p>
        </p:txBody>
      </p:sp>
    </p:spTree>
    <p:extLst>
      <p:ext uri="{BB962C8B-B14F-4D97-AF65-F5344CB8AC3E}">
        <p14:creationId xmlns:p14="http://schemas.microsoft.com/office/powerpoint/2010/main" val="34083551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29F2F-F67C-4699-845C-06BC4CF26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Material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9AD55-1D6E-4232-B95F-C8CA24AB1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21386"/>
          </a:xfrm>
        </p:spPr>
        <p:txBody>
          <a:bodyPr>
            <a:normAutofit/>
          </a:bodyPr>
          <a:lstStyle/>
          <a:p>
            <a:r>
              <a:rPr lang="en-US" sz="1800" dirty="0"/>
              <a:t>DNS Server Types</a:t>
            </a:r>
          </a:p>
          <a:p>
            <a:r>
              <a:rPr lang="en-US" sz="1800" dirty="0"/>
              <a:t>DNS Lookup Commands</a:t>
            </a:r>
          </a:p>
          <a:p>
            <a:r>
              <a:rPr lang="en-US" sz="1800" dirty="0"/>
              <a:t>DNS Record Interpretation</a:t>
            </a:r>
          </a:p>
          <a:p>
            <a:r>
              <a:rPr lang="en-US" sz="1800" dirty="0"/>
              <a:t>Typical port/protocol usages (HTTP/HTTPS, DNS, SMTP, SSH, </a:t>
            </a:r>
            <a:r>
              <a:rPr lang="en-US" sz="1800" dirty="0" err="1"/>
              <a:t>etc</a:t>
            </a:r>
            <a:r>
              <a:rPr lang="en-US" sz="1800" dirty="0"/>
              <a:t>)</a:t>
            </a:r>
          </a:p>
          <a:p>
            <a:r>
              <a:rPr lang="en-US" sz="1800" dirty="0"/>
              <a:t>Standard RAID levels (0, 1, 5, 6, 10)</a:t>
            </a:r>
          </a:p>
          <a:p>
            <a:r>
              <a:rPr lang="en-US" sz="1800" dirty="0"/>
              <a:t>Application vs. Network protocol (SSH or HTTPS vs. TCP or UDP)</a:t>
            </a:r>
          </a:p>
          <a:p>
            <a:r>
              <a:rPr lang="en-US" sz="1800" dirty="0"/>
              <a:t>Network Topology types</a:t>
            </a:r>
          </a:p>
          <a:p>
            <a:r>
              <a:rPr lang="en-US" sz="1800" dirty="0"/>
              <a:t>Redundancy, fault tolerance, and high availability</a:t>
            </a:r>
          </a:p>
          <a:p>
            <a:r>
              <a:rPr lang="en-US" sz="1800" dirty="0"/>
              <a:t>Basic Linux commands</a:t>
            </a:r>
          </a:p>
          <a:p>
            <a:r>
              <a:rPr lang="en-US" sz="1800" dirty="0"/>
              <a:t>Virtual vs. Physical Machines</a:t>
            </a:r>
          </a:p>
        </p:txBody>
      </p:sp>
    </p:spTree>
    <p:extLst>
      <p:ext uri="{BB962C8B-B14F-4D97-AF65-F5344CB8AC3E}">
        <p14:creationId xmlns:p14="http://schemas.microsoft.com/office/powerpoint/2010/main" val="7339932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FBBAA-479A-4E34-B286-0DD771501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Classfull</a:t>
            </a:r>
            <a:r>
              <a:rPr lang="en-US" dirty="0"/>
              <a:t> IP Addressing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717D7-3208-43F5-9336-19B11A9E7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Obsolete, only for historical context!</a:t>
            </a:r>
          </a:p>
          <a:p>
            <a:pPr lvl="1"/>
            <a:r>
              <a:rPr lang="en-US" sz="2000" dirty="0"/>
              <a:t>Example IP: 173.95.34.122</a:t>
            </a:r>
          </a:p>
          <a:p>
            <a:pPr lvl="2"/>
            <a:r>
              <a:rPr lang="en-US" sz="1600" dirty="0"/>
              <a:t>Binary: </a:t>
            </a:r>
            <a:r>
              <a:rPr lang="en-US" sz="1600" b="1" dirty="0">
                <a:solidFill>
                  <a:srgbClr val="0070C0"/>
                </a:solidFill>
              </a:rPr>
              <a:t>10101101.01011111</a:t>
            </a:r>
            <a:r>
              <a:rPr lang="en-US" sz="1600" dirty="0"/>
              <a:t>.</a:t>
            </a:r>
            <a:r>
              <a:rPr lang="en-US" sz="1600" u="sng" dirty="0"/>
              <a:t>00100010.01111010</a:t>
            </a:r>
          </a:p>
          <a:p>
            <a:pPr lvl="1"/>
            <a:r>
              <a:rPr lang="en-US" sz="2000" dirty="0"/>
              <a:t>Class B</a:t>
            </a:r>
          </a:p>
          <a:p>
            <a:pPr lvl="2"/>
            <a:r>
              <a:rPr lang="en-US" sz="1600" dirty="0"/>
              <a:t>First 16 bits represent the network</a:t>
            </a:r>
          </a:p>
          <a:p>
            <a:pPr lvl="3"/>
            <a:r>
              <a:rPr lang="en-US" sz="1600" dirty="0"/>
              <a:t>Remaining 32-16=16 bits represent the host</a:t>
            </a:r>
          </a:p>
          <a:p>
            <a:pPr lvl="1"/>
            <a:r>
              <a:rPr lang="en-US" sz="2000" dirty="0"/>
              <a:t>14 Usable network bits</a:t>
            </a:r>
          </a:p>
          <a:p>
            <a:pPr lvl="2"/>
            <a:r>
              <a:rPr lang="en-US" sz="1600" dirty="0"/>
              <a:t>16 possible network bits – 2 used network bits = 14</a:t>
            </a:r>
          </a:p>
          <a:p>
            <a:pPr lvl="2"/>
            <a:r>
              <a:rPr lang="en-US" sz="1600" dirty="0"/>
              <a:t>Over 16000 Possible Class B Networks</a:t>
            </a:r>
          </a:p>
          <a:p>
            <a:pPr lvl="1"/>
            <a:r>
              <a:rPr lang="en-US" sz="2000" dirty="0"/>
              <a:t>16 Usable host bits</a:t>
            </a:r>
          </a:p>
          <a:p>
            <a:pPr lvl="2"/>
            <a:r>
              <a:rPr lang="en-US" sz="1600" dirty="0"/>
              <a:t>Over 65000 possible hosts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5033B0-97CA-4CA7-BA32-B1D8FE13D9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515" y="4464580"/>
            <a:ext cx="6510973" cy="177007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C2E3F0E-D58A-4B9E-BBFE-F1A4D4D6695E}"/>
              </a:ext>
            </a:extLst>
          </p:cNvPr>
          <p:cNvSpPr/>
          <p:nvPr/>
        </p:nvSpPr>
        <p:spPr>
          <a:xfrm rot="238028">
            <a:off x="8607760" y="2079414"/>
            <a:ext cx="229902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Class A = /8</a:t>
            </a:r>
          </a:p>
          <a:p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Class B = /16</a:t>
            </a:r>
          </a:p>
          <a:p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Class C = /24</a:t>
            </a:r>
          </a:p>
        </p:txBody>
      </p:sp>
    </p:spTree>
    <p:extLst>
      <p:ext uri="{BB962C8B-B14F-4D97-AF65-F5344CB8AC3E}">
        <p14:creationId xmlns:p14="http://schemas.microsoft.com/office/powerpoint/2010/main" val="21401879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06B70-B9CF-4C49-8388-AE07268B6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IP address ranges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3F1A77-A5D3-8249-B01D-AB6BB83FB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94428"/>
          </a:xfrm>
        </p:spPr>
        <p:txBody>
          <a:bodyPr>
            <a:normAutofit/>
          </a:bodyPr>
          <a:lstStyle/>
          <a:p>
            <a:r>
              <a:rPr lang="en-US" dirty="0"/>
              <a:t>Consider the following CIDR mask: 147.64.242.128/</a:t>
            </a:r>
            <a:r>
              <a:rPr lang="en-US" dirty="0">
                <a:solidFill>
                  <a:srgbClr val="0070C0"/>
                </a:solidFill>
              </a:rPr>
              <a:t>23</a:t>
            </a:r>
            <a:r>
              <a:rPr lang="en-US" dirty="0"/>
              <a:t> (147.64.242.128/</a:t>
            </a:r>
            <a:r>
              <a:rPr lang="en-US" dirty="0">
                <a:solidFill>
                  <a:srgbClr val="0070C0"/>
                </a:solidFill>
              </a:rPr>
              <a:t>255.255.254</a:t>
            </a:r>
            <a:r>
              <a:rPr lang="en-US" dirty="0"/>
              <a:t>.0)</a:t>
            </a:r>
          </a:p>
          <a:p>
            <a:pPr lvl="1"/>
            <a:r>
              <a:rPr lang="en-US" dirty="0"/>
              <a:t>1: Convert the </a:t>
            </a:r>
            <a:r>
              <a:rPr lang="en-US" b="1" u="sng" dirty="0"/>
              <a:t>IP address </a:t>
            </a:r>
            <a:r>
              <a:rPr lang="en-US" dirty="0"/>
              <a:t>to binary</a:t>
            </a:r>
          </a:p>
          <a:p>
            <a:pPr lvl="2"/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10010011.01000000.1111001</a:t>
            </a:r>
            <a:r>
              <a:rPr 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0.10000000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147.64.242.128</a:t>
            </a:r>
          </a:p>
          <a:p>
            <a:pPr lvl="1"/>
            <a:r>
              <a:rPr lang="en-US" dirty="0"/>
              <a:t>2: Convert </a:t>
            </a:r>
            <a:r>
              <a:rPr lang="en-US" b="1" u="sng" dirty="0"/>
              <a:t>netmask</a:t>
            </a:r>
            <a:r>
              <a:rPr lang="en-US" dirty="0"/>
              <a:t> to binary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/23 =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11111111.11111111.1111111</a:t>
            </a:r>
            <a:r>
              <a:rPr 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0.00000000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255.255.254.0</a:t>
            </a:r>
          </a:p>
          <a:p>
            <a:pPr lvl="3"/>
            <a:r>
              <a:rPr lang="en-US" dirty="0">
                <a:cs typeface="Courier New" panose="02070309020205020404" pitchFamily="49" charset="0"/>
              </a:rPr>
              <a:t>This portion of the IP address (first 23 bits) represents the </a:t>
            </a:r>
            <a:r>
              <a:rPr lang="en-US" b="1" dirty="0">
                <a:cs typeface="Courier New" panose="02070309020205020404" pitchFamily="49" charset="0"/>
              </a:rPr>
              <a:t>network </a:t>
            </a:r>
            <a:r>
              <a:rPr lang="en-US" dirty="0">
                <a:cs typeface="Courier New" panose="02070309020205020404" pitchFamily="49" charset="0"/>
              </a:rPr>
              <a:t>address or “Network ID”</a:t>
            </a:r>
          </a:p>
          <a:p>
            <a:pPr lvl="1"/>
            <a:r>
              <a:rPr lang="en-US" dirty="0"/>
              <a:t>3: Put all 0’s in the host portion of the binary address: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IP Address: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10010011.01000000.1111001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0.10000000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Host 1’s:                          0.00000000</a:t>
            </a:r>
          </a:p>
          <a:p>
            <a:pPr lvl="2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Ending IP: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10010011.01000000.1111001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0.00000000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4: Convert new binary number to decimal</a:t>
            </a:r>
          </a:p>
          <a:p>
            <a:pPr lvl="2"/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10010011.01000000.1111001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0.00000000 = </a:t>
            </a:r>
            <a:r>
              <a:rPr lang="en-US" b="1" u="sng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147.64.242.0</a:t>
            </a:r>
          </a:p>
          <a:p>
            <a:pPr lvl="3"/>
            <a:r>
              <a:rPr lang="en-US" dirty="0">
                <a:cs typeface="Courier New" panose="02070309020205020404" pitchFamily="49" charset="0"/>
              </a:rPr>
              <a:t>This is our starting IP address for the range!</a:t>
            </a:r>
          </a:p>
          <a:p>
            <a:pPr lvl="3"/>
            <a:r>
              <a:rPr lang="en-US" dirty="0">
                <a:cs typeface="Courier New" panose="02070309020205020404" pitchFamily="49" charset="0"/>
              </a:rPr>
              <a:t>This represents the “Network ID”</a:t>
            </a:r>
          </a:p>
          <a:p>
            <a:pPr lvl="3"/>
            <a:r>
              <a:rPr lang="en-US" dirty="0">
                <a:cs typeface="Courier New" panose="02070309020205020404" pitchFamily="49" charset="0"/>
              </a:rPr>
              <a:t>Basically, the first 23 bits of the IP address!!!</a:t>
            </a:r>
          </a:p>
        </p:txBody>
      </p:sp>
      <p:pic>
        <p:nvPicPr>
          <p:cNvPr id="1028" name="Picture 4" descr="Image result for ip addre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8559" y="4392642"/>
            <a:ext cx="3174193" cy="1745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89700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06B70-B9CF-4C49-8388-AE07268B6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IP address ranges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3F1A77-A5D3-8249-B01D-AB6BB83FB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94428"/>
          </a:xfrm>
        </p:spPr>
        <p:txBody>
          <a:bodyPr>
            <a:normAutofit/>
          </a:bodyPr>
          <a:lstStyle/>
          <a:p>
            <a:r>
              <a:rPr lang="en-US" dirty="0"/>
              <a:t>Consider the following CIDR mask: 147.64.242.128/</a:t>
            </a:r>
            <a:r>
              <a:rPr lang="en-US" dirty="0">
                <a:solidFill>
                  <a:srgbClr val="0070C0"/>
                </a:solidFill>
              </a:rPr>
              <a:t>23</a:t>
            </a:r>
            <a:r>
              <a:rPr lang="en-US" dirty="0"/>
              <a:t> (147.64.242.128/</a:t>
            </a:r>
            <a:r>
              <a:rPr lang="en-US" dirty="0">
                <a:solidFill>
                  <a:srgbClr val="0070C0"/>
                </a:solidFill>
              </a:rPr>
              <a:t>255.255.254</a:t>
            </a:r>
            <a:r>
              <a:rPr lang="en-US" dirty="0"/>
              <a:t>.0)</a:t>
            </a:r>
          </a:p>
          <a:p>
            <a:pPr lvl="1"/>
            <a:r>
              <a:rPr lang="en-US" dirty="0"/>
              <a:t>5: Put all 1’s in the host portion of the binary address: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IP Address: </a:t>
            </a: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10010011.01000000.1111001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0.10000000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Host 1’s:                          1.11111111</a:t>
            </a:r>
          </a:p>
          <a:p>
            <a:pPr lvl="2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Ending IP: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10010011.01000000.1111001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1.11111111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7: Convert new binary number to decimal</a:t>
            </a:r>
          </a:p>
          <a:p>
            <a:pPr lvl="2"/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10010011.01000000.1111001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1.11111111 = </a:t>
            </a:r>
            <a:r>
              <a:rPr lang="en-US" b="1" u="sng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147.64.243.255</a:t>
            </a:r>
          </a:p>
          <a:p>
            <a:pPr lvl="3"/>
            <a:r>
              <a:rPr lang="en-US" dirty="0">
                <a:cs typeface="Courier New" panose="02070309020205020404" pitchFamily="49" charset="0"/>
              </a:rPr>
              <a:t>This is our ending IP address for the range!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8: Put them together, we have our address range!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 </a:t>
            </a:r>
            <a:r>
              <a:rPr lang="en-US" sz="1600" b="1" u="sng" dirty="0">
                <a:solidFill>
                  <a:srgbClr val="7030A0"/>
                </a:solidFill>
                <a:cs typeface="Courier New" panose="02070309020205020404" pitchFamily="49" charset="0"/>
              </a:rPr>
              <a:t>147.64.242.0 - 147.64.243.255</a:t>
            </a:r>
            <a:endParaRPr lang="en-US" b="1" u="sng" dirty="0">
              <a:solidFill>
                <a:srgbClr val="7030A0"/>
              </a:solidFill>
              <a:cs typeface="Courier New" panose="02070309020205020404" pitchFamily="49" charset="0"/>
            </a:endParaRPr>
          </a:p>
        </p:txBody>
      </p:sp>
      <p:pic>
        <p:nvPicPr>
          <p:cNvPr id="6" name="Picture 4" descr="Image result for ip address">
            <a:extLst>
              <a:ext uri="{FF2B5EF4-FFF2-40B4-BE49-F238E27FC236}">
                <a16:creationId xmlns:a16="http://schemas.microsoft.com/office/drawing/2014/main" id="{DB3F7981-D1CF-49C8-A3AB-FFE5F4A51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8559" y="4392642"/>
            <a:ext cx="3174193" cy="1745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91E12E8-8B35-4E45-B391-A1A222540686}"/>
              </a:ext>
            </a:extLst>
          </p:cNvPr>
          <p:cNvSpPr/>
          <p:nvPr/>
        </p:nvSpPr>
        <p:spPr>
          <a:xfrm>
            <a:off x="8382886" y="2372504"/>
            <a:ext cx="3589866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i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The last IP in the range is reserved for the “Broadcast address”</a:t>
            </a:r>
          </a:p>
        </p:txBody>
      </p:sp>
    </p:spTree>
    <p:extLst>
      <p:ext uri="{BB962C8B-B14F-4D97-AF65-F5344CB8AC3E}">
        <p14:creationId xmlns:p14="http://schemas.microsoft.com/office/powerpoint/2010/main" val="9115152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E-Mail System Terminology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13502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/>
              <a:t>MTA – Mail Transfer Agent</a:t>
            </a:r>
          </a:p>
          <a:p>
            <a:pPr lvl="1"/>
            <a:r>
              <a:rPr lang="en-US" dirty="0"/>
              <a:t>Accepts E-Mail from clients and sends to another MTA for delivery</a:t>
            </a:r>
          </a:p>
          <a:p>
            <a:pPr lvl="1"/>
            <a:r>
              <a:rPr lang="en-US" dirty="0"/>
              <a:t>Indicated my MX DNS records</a:t>
            </a:r>
          </a:p>
          <a:p>
            <a:pPr lvl="1"/>
            <a:r>
              <a:rPr lang="en-US" dirty="0" err="1"/>
              <a:t>Sendmail</a:t>
            </a:r>
            <a:r>
              <a:rPr lang="en-US" dirty="0"/>
              <a:t>, Postfix</a:t>
            </a:r>
          </a:p>
          <a:p>
            <a:r>
              <a:rPr lang="en-US" dirty="0"/>
              <a:t>MSA – Mail Submission Agent</a:t>
            </a:r>
          </a:p>
          <a:p>
            <a:pPr lvl="1"/>
            <a:r>
              <a:rPr lang="en-US" dirty="0"/>
              <a:t>Provides address resolution services</a:t>
            </a:r>
          </a:p>
          <a:p>
            <a:pPr lvl="1"/>
            <a:r>
              <a:rPr lang="en-US" dirty="0"/>
              <a:t>Determines appropriate server to send email to for specified email address</a:t>
            </a:r>
          </a:p>
          <a:p>
            <a:pPr lvl="1"/>
            <a:r>
              <a:rPr lang="en-US" dirty="0"/>
              <a:t>Looks up MX records for a domain</a:t>
            </a:r>
          </a:p>
          <a:p>
            <a:r>
              <a:rPr lang="en-US" dirty="0"/>
              <a:t>MDA – Mail Delivery Agent</a:t>
            </a:r>
          </a:p>
          <a:p>
            <a:pPr lvl="1"/>
            <a:r>
              <a:rPr lang="en-US" dirty="0"/>
              <a:t>Delivers E-Mail from server to MUA (inbox)</a:t>
            </a:r>
          </a:p>
          <a:p>
            <a:pPr lvl="1"/>
            <a:r>
              <a:rPr lang="en-US" dirty="0"/>
              <a:t>Integrated with </a:t>
            </a:r>
            <a:r>
              <a:rPr lang="en-US" dirty="0" err="1"/>
              <a:t>Sendmail</a:t>
            </a:r>
            <a:r>
              <a:rPr lang="en-US" dirty="0"/>
              <a:t>, Postfix</a:t>
            </a:r>
          </a:p>
          <a:p>
            <a:r>
              <a:rPr lang="en-US" dirty="0"/>
              <a:t>MUA – Mail User Agent</a:t>
            </a:r>
          </a:p>
          <a:p>
            <a:pPr lvl="1"/>
            <a:r>
              <a:rPr lang="en-US" dirty="0"/>
              <a:t>E-Mail client</a:t>
            </a:r>
          </a:p>
          <a:p>
            <a:pPr lvl="1"/>
            <a:r>
              <a:rPr lang="en-US" dirty="0"/>
              <a:t>Outlook, pine, Gmail, </a:t>
            </a:r>
            <a:r>
              <a:rPr lang="en-US" dirty="0" err="1"/>
              <a:t>SquirrelMail</a:t>
            </a:r>
            <a:endParaRPr lang="en-US" dirty="0"/>
          </a:p>
        </p:txBody>
      </p:sp>
      <p:pic>
        <p:nvPicPr>
          <p:cNvPr id="2" name="Picture 2" descr="https://upload.wikimedia.org/wikipedia/commons/thumb/6/69/SMTP-transfer-model.svg/1215px-SMTP-transfer-model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796326"/>
            <a:ext cx="3992880" cy="2382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rot="1003393">
            <a:off x="8614680" y="2518619"/>
            <a:ext cx="247375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Multiple functions</a:t>
            </a:r>
          </a:p>
          <a:p>
            <a:pPr algn="ctr"/>
            <a:r>
              <a:rPr lang="en-US" sz="2400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can be combined!</a:t>
            </a:r>
          </a:p>
        </p:txBody>
      </p:sp>
    </p:spTree>
    <p:extLst>
      <p:ext uri="{BB962C8B-B14F-4D97-AF65-F5344CB8AC3E}">
        <p14:creationId xmlns:p14="http://schemas.microsoft.com/office/powerpoint/2010/main" val="19972739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E-Mail System Terminology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Open E-Mail Relay</a:t>
            </a:r>
          </a:p>
          <a:p>
            <a:pPr lvl="1"/>
            <a:r>
              <a:rPr lang="en-US" dirty="0"/>
              <a:t>Allows for sending of E-Mail to an intermediate mail server, before the message is sent to its destination</a:t>
            </a:r>
          </a:p>
          <a:p>
            <a:pPr lvl="1"/>
            <a:r>
              <a:rPr lang="en-US" dirty="0"/>
              <a:t>May allow for anyone to send email as anyone to anyone else</a:t>
            </a:r>
          </a:p>
          <a:p>
            <a:pPr lvl="1"/>
            <a:r>
              <a:rPr lang="en-US" dirty="0"/>
              <a:t>Open relay’s will accept email for any domain and attempt to deliver</a:t>
            </a:r>
          </a:p>
          <a:p>
            <a:pPr lvl="1"/>
            <a:r>
              <a:rPr lang="en-US" dirty="0"/>
              <a:t>Should not be allowed on the Internet, can easily be abused for spamming</a:t>
            </a:r>
          </a:p>
          <a:p>
            <a:pPr lvl="1"/>
            <a:r>
              <a:rPr lang="en-US" dirty="0"/>
              <a:t>Typical E-Mail relay only allows authorized clients to connect</a:t>
            </a:r>
          </a:p>
          <a:p>
            <a:r>
              <a:rPr lang="en-US" dirty="0"/>
              <a:t>Masquerading</a:t>
            </a:r>
          </a:p>
          <a:p>
            <a:pPr lvl="1"/>
            <a:r>
              <a:rPr lang="en-US" dirty="0"/>
              <a:t>Replacing your actual host name with the email domain name</a:t>
            </a:r>
          </a:p>
          <a:p>
            <a:pPr lvl="1"/>
            <a:r>
              <a:rPr lang="en-US" dirty="0"/>
              <a:t>Ex: instead of smtp.gmail.com, just gmail.com</a:t>
            </a:r>
          </a:p>
          <a:p>
            <a:r>
              <a:rPr lang="en-US" dirty="0"/>
              <a:t>Spammers</a:t>
            </a:r>
          </a:p>
          <a:p>
            <a:pPr lvl="1"/>
            <a:r>
              <a:rPr lang="en-US" dirty="0"/>
              <a:t>Jerks who send unsolicited E-Mail to sell something or trick users</a:t>
            </a:r>
          </a:p>
          <a:p>
            <a:pPr lvl="1"/>
            <a:endParaRPr lang="en-US" dirty="0"/>
          </a:p>
        </p:txBody>
      </p:sp>
      <p:pic>
        <p:nvPicPr>
          <p:cNvPr id="7" name="Picture 2" descr="http://image.email.telegraph.co.uk/lib/fe991570766c027975/m/1/Email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4359" y="4686300"/>
            <a:ext cx="1705695" cy="1427098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5260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for E-Mail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79" y="1845734"/>
            <a:ext cx="10166465" cy="4461548"/>
          </a:xfrm>
        </p:spPr>
        <p:txBody>
          <a:bodyPr>
            <a:normAutofit/>
          </a:bodyPr>
          <a:lstStyle/>
          <a:p>
            <a:r>
              <a:rPr lang="en-US" sz="2400" dirty="0"/>
              <a:t>In order to send email to a user, the domain for that user needs an MX record</a:t>
            </a:r>
          </a:p>
          <a:p>
            <a:pPr lvl="1"/>
            <a:r>
              <a:rPr lang="en-US" sz="2000" dirty="0"/>
              <a:t>The MX record indicates which server is responsible for accepting email for a domain</a:t>
            </a:r>
          </a:p>
          <a:p>
            <a:pPr lvl="1"/>
            <a:r>
              <a:rPr lang="en-US" sz="2000" dirty="0"/>
              <a:t>MX records can be found using the “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dig mx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domainname.tld</a:t>
            </a:r>
            <a:r>
              <a:rPr lang="en-US" sz="2000" dirty="0"/>
              <a:t>” command</a:t>
            </a:r>
          </a:p>
          <a:p>
            <a:pPr lvl="1"/>
            <a:r>
              <a:rPr lang="en-US" sz="2000" dirty="0"/>
              <a:t>The MX record itself also needs an A/AAAA record to resolve the IP address for the mail server</a:t>
            </a:r>
          </a:p>
          <a:p>
            <a:pPr lvl="1"/>
            <a:r>
              <a:rPr lang="en-US" sz="2000" dirty="0"/>
              <a:t>The MX record is proceeded by an integer indicating server priority</a:t>
            </a:r>
          </a:p>
          <a:p>
            <a:pPr lvl="2"/>
            <a:r>
              <a:rPr lang="en-US" sz="1600" dirty="0"/>
              <a:t>Delivery is attempted to servers with a lower priority number first, following servers attempted in sequence</a:t>
            </a:r>
          </a:p>
          <a:p>
            <a:r>
              <a:rPr lang="en-US" sz="2400" dirty="0"/>
              <a:t>Multiple servers can service a single domain name</a:t>
            </a:r>
          </a:p>
          <a:p>
            <a:pPr lvl="1"/>
            <a:r>
              <a:rPr lang="en-US" sz="2000" dirty="0"/>
              <a:t>Multiple MX records for a domain provides fault tolerance</a:t>
            </a:r>
          </a:p>
          <a:p>
            <a:r>
              <a:rPr lang="en-US" sz="2400" dirty="0"/>
              <a:t>A single mail server can service multiple domain names</a:t>
            </a:r>
          </a:p>
          <a:p>
            <a:pPr lvl="1"/>
            <a:r>
              <a:rPr lang="en-US" sz="2000" dirty="0"/>
              <a:t>A mail server may handle email for multiple domains</a:t>
            </a:r>
          </a:p>
        </p:txBody>
      </p:sp>
      <p:pic>
        <p:nvPicPr>
          <p:cNvPr id="8" name="Picture 2" descr="http://image.email.telegraph.co.uk/lib/fe991570766c027975/m/1/Email2.jpg">
            <a:extLst>
              <a:ext uri="{FF2B5EF4-FFF2-40B4-BE49-F238E27FC236}">
                <a16:creationId xmlns:a16="http://schemas.microsoft.com/office/drawing/2014/main" id="{58B31CCC-E005-9D4B-BEB0-99072402B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4359" y="4686300"/>
            <a:ext cx="1705695" cy="1427098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31397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for E-Mail – Edinboro.edu (old)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Example E-Mail DNS Records (MX &amp; A Records)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First MX record indicates mail server spamblock.edinboro.edu</a:t>
            </a:r>
          </a:p>
          <a:p>
            <a:pPr lvl="1"/>
            <a:r>
              <a:rPr lang="en-US" sz="2200" dirty="0"/>
              <a:t>Priority is 5</a:t>
            </a:r>
          </a:p>
          <a:p>
            <a:pPr lvl="1"/>
            <a:r>
              <a:rPr lang="en-US" sz="2200" dirty="0"/>
              <a:t>IP address (A record) is 147.64.32.99</a:t>
            </a:r>
          </a:p>
          <a:p>
            <a:r>
              <a:rPr lang="en-US" sz="2400" dirty="0"/>
              <a:t>Second MX record indicates mail server spamblock2.edinboro.edu</a:t>
            </a:r>
          </a:p>
          <a:p>
            <a:pPr lvl="1"/>
            <a:r>
              <a:rPr lang="en-US" sz="2200" dirty="0"/>
              <a:t>Priority is 10</a:t>
            </a:r>
          </a:p>
          <a:p>
            <a:pPr lvl="1"/>
            <a:r>
              <a:rPr lang="en-US" sz="2200" dirty="0"/>
              <a:t>IP address (A record) is 147.64.32.98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97280" y="2254827"/>
            <a:ext cx="10301548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edinboro.edu.			3600	IN    MX	5 spamblock.edinboro.edu.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edinboro.edu.			3600	IN    MX	10 spamblock2.edinboro.edu.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spamblock.edinboro.edu.	3600	IN    A	147.64.32.99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spamblock2.edinboro.edu.	7200	IN    A	147.64.32.98</a:t>
            </a:r>
            <a:endParaRPr lang="en-US" dirty="0"/>
          </a:p>
        </p:txBody>
      </p:sp>
      <p:pic>
        <p:nvPicPr>
          <p:cNvPr id="7" name="Picture 2" descr="http://image.email.telegraph.co.uk/lib/fe991570766c027975/m/1/Email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4359" y="4686300"/>
            <a:ext cx="1705695" cy="1427098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49775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for E-Mail – Edinboro.edu (old)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3601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Example E-Mail SPF Records (TXT Records)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dirty="0"/>
              <a:t>SPF record starts with a v=spf1, the version of SPF to use</a:t>
            </a:r>
          </a:p>
          <a:p>
            <a:r>
              <a:rPr lang="en-US" dirty="0"/>
              <a:t>Following is a list of IP addresses allowed to send email as edinboro.edu</a:t>
            </a:r>
          </a:p>
          <a:p>
            <a:pPr lvl="1"/>
            <a:r>
              <a:rPr lang="en-US" dirty="0"/>
              <a:t>IP addresses 216.119.103.65, 147.64.32.99, 147.64.32.204,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r>
              <a:rPr lang="en-US" dirty="0"/>
              <a:t>Include allows you to authorize hosts outside of your domain to send email</a:t>
            </a:r>
          </a:p>
          <a:p>
            <a:r>
              <a:rPr lang="en-US" dirty="0"/>
              <a:t>Last item indicates how failures are handled</a:t>
            </a:r>
          </a:p>
          <a:p>
            <a:pPr lvl="1"/>
            <a:r>
              <a:rPr lang="en-US" dirty="0"/>
              <a:t>-all = anything not matching will hard fail</a:t>
            </a:r>
          </a:p>
          <a:p>
            <a:pPr lvl="1"/>
            <a:r>
              <a:rPr lang="en-US" dirty="0"/>
              <a:t>~all = anything not matching will soft fail</a:t>
            </a:r>
          </a:p>
        </p:txBody>
      </p:sp>
      <p:pic>
        <p:nvPicPr>
          <p:cNvPr id="2050" name="Picture 2" descr="http://image.email.telegraph.co.uk/lib/fe991570766c027975/m/1/Email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4359" y="4686300"/>
            <a:ext cx="1705695" cy="1427098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97280" y="2169102"/>
            <a:ext cx="10301548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edinboro.edu.			7200	IN    TXT	"v=spf1 a ip4:216.119.103.65 ip4:147.64.32.99 ip4:147.64.32.204 ip4:147.64.32.205 ip4:147.64.32.206 ip4:34.194.230.233 ip4:34.230.107.215  ip4:66.151.109.0/24 ip4:147.64.32.227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include:spf.dynect.net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include:hobsonsmail.com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-all"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015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Weekly Info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3"/>
            <a:ext cx="4937760" cy="4406594"/>
          </a:xfrm>
        </p:spPr>
        <p:txBody>
          <a:bodyPr>
            <a:normAutofit/>
          </a:bodyPr>
          <a:lstStyle/>
          <a:p>
            <a:r>
              <a:rPr lang="en-US" dirty="0"/>
              <a:t>“If you can’t measure it, you can’t improve it.”</a:t>
            </a:r>
          </a:p>
          <a:p>
            <a:pPr lvl="1"/>
            <a:r>
              <a:rPr lang="en-US" dirty="0"/>
              <a:t>Peter Drucker</a:t>
            </a:r>
          </a:p>
          <a:p>
            <a:r>
              <a:rPr lang="en-US" dirty="0"/>
              <a:t>Attendance…</a:t>
            </a:r>
          </a:p>
          <a:p>
            <a:r>
              <a:rPr lang="en-US" dirty="0"/>
              <a:t>The next few weeks…</a:t>
            </a:r>
          </a:p>
          <a:p>
            <a:pPr lvl="1"/>
            <a:r>
              <a:rPr lang="en-US" dirty="0"/>
              <a:t>More web servers &amp; such</a:t>
            </a:r>
          </a:p>
          <a:p>
            <a:pPr lvl="1"/>
            <a:r>
              <a:rPr lang="en-US" dirty="0"/>
              <a:t>Database services</a:t>
            </a:r>
          </a:p>
          <a:p>
            <a:pPr lvl="1"/>
            <a:r>
              <a:rPr lang="en-US" dirty="0"/>
              <a:t>E-mail services</a:t>
            </a:r>
          </a:p>
          <a:p>
            <a:pPr lvl="1"/>
            <a:r>
              <a:rPr lang="en-US" dirty="0"/>
              <a:t>File transfer services</a:t>
            </a:r>
          </a:p>
          <a:p>
            <a:pPr lvl="1"/>
            <a:r>
              <a:rPr lang="en-US" dirty="0"/>
              <a:t>Security and authentication</a:t>
            </a:r>
          </a:p>
          <a:p>
            <a:pPr lvl="1"/>
            <a:r>
              <a:rPr lang="en-US" dirty="0"/>
              <a:t>Monitoring and performance tuning</a:t>
            </a:r>
          </a:p>
          <a:p>
            <a:r>
              <a:rPr lang="en-US" dirty="0"/>
              <a:t>Assignments 6 &amp; 7 due Wednesday night!</a:t>
            </a:r>
          </a:p>
          <a:p>
            <a:pPr lvl="1"/>
            <a:r>
              <a:rPr lang="en-US" dirty="0"/>
              <a:t>Apache, MariaDB, PHP, and some webpages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Good of the class</a:t>
            </a:r>
          </a:p>
          <a:p>
            <a:pPr lvl="1"/>
            <a:r>
              <a:rPr lang="en-US" dirty="0"/>
              <a:t>VPN should be working from dorms now!</a:t>
            </a:r>
          </a:p>
        </p:txBody>
      </p:sp>
      <p:pic>
        <p:nvPicPr>
          <p:cNvPr id="4" name="Picture 2" descr="https://a2ua.com/information/information-0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5671" y="4159405"/>
            <a:ext cx="2790562" cy="209292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51450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C71BCD-E0D3-B9CE-744E-CB30648EE1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6811599-E116-2A73-576C-82DC8E378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for E-Mail – Pennwest.edu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35086F-0721-A1F4-75A2-C2B8DD8ED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444320" cy="402336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Example E-Mail DNS Records (MX &amp; A Records)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MX record indicates mail server pennwest-edu.mail.protection.outlook.com.edinboro.edu</a:t>
            </a:r>
          </a:p>
          <a:p>
            <a:r>
              <a:rPr lang="en-US" sz="2200" dirty="0"/>
              <a:t>Priority is 0!</a:t>
            </a:r>
          </a:p>
          <a:p>
            <a:pPr lvl="1"/>
            <a:r>
              <a:rPr lang="en-US" sz="2200" dirty="0"/>
              <a:t>4 different IP addresses (A records)</a:t>
            </a:r>
          </a:p>
          <a:p>
            <a:pPr lvl="2"/>
            <a:r>
              <a:rPr lang="en-US" sz="1800" dirty="0"/>
              <a:t>52.101.42.14</a:t>
            </a:r>
          </a:p>
          <a:p>
            <a:pPr lvl="2"/>
            <a:r>
              <a:rPr lang="en-US" sz="1800" dirty="0"/>
              <a:t>52.101.8.32</a:t>
            </a:r>
          </a:p>
          <a:p>
            <a:pPr lvl="2"/>
            <a:r>
              <a:rPr lang="en-US" sz="1800" dirty="0"/>
              <a:t>52.101.41.183</a:t>
            </a:r>
          </a:p>
          <a:p>
            <a:pPr lvl="2"/>
            <a:r>
              <a:rPr lang="en-US" sz="1800" dirty="0"/>
              <a:t>52.101.41.22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3894CE3-392D-F694-5221-0BD4222395C3}"/>
              </a:ext>
            </a:extLst>
          </p:cNvPr>
          <p:cNvSpPr txBox="1"/>
          <p:nvPr/>
        </p:nvSpPr>
        <p:spPr>
          <a:xfrm>
            <a:off x="1097280" y="2254827"/>
            <a:ext cx="10058400" cy="11695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pennwest.edu.	3600	IN MX	0 pennwest-edu.mail.protection.outlook.com.edinboro.edu.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pennwest-edu.mail.protection.outlook.com. 	10 	IN  A 	52.101.42.14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pennwest-edu.mail.protection.outlook.com. 	10 	IN  A 	52.101.8.32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pennwest-edu.mail.protection.outlook.com. 	10 	IN  A 	52.101.41.183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pennwest-edu.mail.protection.outlook.com. 	10 	IN  A 	52.101.41.22</a:t>
            </a:r>
            <a:endParaRPr lang="en-US" sz="1400" dirty="0"/>
          </a:p>
        </p:txBody>
      </p:sp>
      <p:pic>
        <p:nvPicPr>
          <p:cNvPr id="7" name="Picture 2" descr="http://image.email.telegraph.co.uk/lib/fe991570766c027975/m/1/Email2.jpg">
            <a:extLst>
              <a:ext uri="{FF2B5EF4-FFF2-40B4-BE49-F238E27FC236}">
                <a16:creationId xmlns:a16="http://schemas.microsoft.com/office/drawing/2014/main" id="{CC631968-857A-9193-AA2E-819D93D8A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4359" y="4686300"/>
            <a:ext cx="1705695" cy="1427098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22964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7F61FB-4C1F-E661-6B01-305549259D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6EC7768-97B1-10FB-BE71-4881BB421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for E-Mail – Pennwest.edu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5D9D99-30A8-F633-1A16-912F75B54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3601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Example E-Mail SPF Records (TXT Records)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dirty="0"/>
              <a:t>SPF record starts with a v=spf1, the version of SPF to use</a:t>
            </a:r>
          </a:p>
          <a:p>
            <a:r>
              <a:rPr lang="en-US" dirty="0"/>
              <a:t>Following is a list of IP addresses allowed to send email as edinboro.edu</a:t>
            </a:r>
          </a:p>
          <a:p>
            <a:pPr lvl="1"/>
            <a:r>
              <a:rPr lang="en-US" dirty="0"/>
              <a:t>IP addresses 216.119.103.65, 147.64.32.99, 147.64.32.204,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r>
              <a:rPr lang="en-US" dirty="0"/>
              <a:t>Include allows you to authorize hosts outside of your domain to send email</a:t>
            </a:r>
          </a:p>
          <a:p>
            <a:r>
              <a:rPr lang="en-US" dirty="0"/>
              <a:t>Last item indicates how failures are handled</a:t>
            </a:r>
          </a:p>
          <a:p>
            <a:pPr lvl="1"/>
            <a:r>
              <a:rPr lang="en-US" dirty="0"/>
              <a:t>-all = anything not matching will hard fail</a:t>
            </a:r>
          </a:p>
          <a:p>
            <a:pPr lvl="1"/>
            <a:r>
              <a:rPr lang="en-US" dirty="0"/>
              <a:t>~all = anything not matching will soft fail</a:t>
            </a:r>
          </a:p>
        </p:txBody>
      </p:sp>
      <p:pic>
        <p:nvPicPr>
          <p:cNvPr id="2050" name="Picture 2" descr="http://image.email.telegraph.co.uk/lib/fe991570766c027975/m/1/Email2.jpg">
            <a:extLst>
              <a:ext uri="{FF2B5EF4-FFF2-40B4-BE49-F238E27FC236}">
                <a16:creationId xmlns:a16="http://schemas.microsoft.com/office/drawing/2014/main" id="{FC406D2B-A681-CF43-DB65-6258C31E9B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4359" y="4686300"/>
            <a:ext cx="1705695" cy="1427098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FCE581D-FBC2-7AB5-0103-3D4F94BB812E}"/>
              </a:ext>
            </a:extLst>
          </p:cNvPr>
          <p:cNvSpPr txBox="1"/>
          <p:nvPr/>
        </p:nvSpPr>
        <p:spPr>
          <a:xfrm>
            <a:off x="1097280" y="2169102"/>
            <a:ext cx="10301548" cy="14465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pennwest.edu.	3600	IN TXT	"v=spf1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include:spf.protection.outlook.com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ip4:135.84.216.0/22 ip4:66.240.227.0/24 ip4:63.143.59.128/25 ip4:63.143.57.128/25 ip4:216.98.158.0/24 ip4:74.63.212.0/24 ip4:52.200.59.0/24 ip4:34.245.210.0/24 ip4:192.254.119.180 ip4:167.89.2.174 ip4:192.254.121." "231 ip4:209.250.203.119 ip4:209.250.203.154 ip4:74.122.104.0/22 ip4:12.228.6.215 ip4:52.42.20.3 ip4:54.174.147.233 ip4:34.213.212.147 ip4:176.31.145.254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include:spf.elluciancloud.com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ip4:38.106.32.46 ip4:38.106.32.22 ip4:149.72.147.186 ip4:167.89.101.239 ip4:168.245.40.44 ip4:142.0.180.120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include:_tuf-spf.touchnet.com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include:a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._spf.brightspace.com ip4:209.250.221.10 ip4:204.235.146.148 ip4:204.235.146.149 ip4:138.197.30.54 ip4:54.208.14.206 ip4:54.208.84.215 ip4:52.1.62.94 ip4:52.1.215.211 ip4:52.203.21" "6.218 ip4:34.233.253.88 ip4:34.234.26.211 ip4:52.72.152.43 ip4:52.39.2.203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include:spf.outreachsystems.com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-all"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2121289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E-Mail Protocols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Simple Mail Transfer Protocol (SMTP)</a:t>
            </a:r>
          </a:p>
          <a:p>
            <a:pPr lvl="1"/>
            <a:r>
              <a:rPr lang="en-US" sz="2000" dirty="0"/>
              <a:t>Used to send E-Mail messages</a:t>
            </a:r>
          </a:p>
          <a:p>
            <a:pPr lvl="2"/>
            <a:r>
              <a:rPr lang="en-US" sz="1600" dirty="0"/>
              <a:t>From user to mail server, or between mail transfer agents</a:t>
            </a:r>
          </a:p>
          <a:p>
            <a:r>
              <a:rPr lang="en-US" sz="2200" dirty="0"/>
              <a:t>Post Office Protocol 3 (POP3)</a:t>
            </a:r>
          </a:p>
          <a:p>
            <a:pPr lvl="1"/>
            <a:r>
              <a:rPr lang="en-US" sz="2000" dirty="0"/>
              <a:t>Used to retrieve E-Mail from a server</a:t>
            </a:r>
          </a:p>
          <a:p>
            <a:pPr lvl="1"/>
            <a:r>
              <a:rPr lang="en-US" sz="2000" dirty="0"/>
              <a:t>Traditionally all messages are downloaded to the client and removed from the server</a:t>
            </a:r>
          </a:p>
          <a:p>
            <a:pPr lvl="2"/>
            <a:r>
              <a:rPr lang="en-US" sz="1600" dirty="0"/>
              <a:t>New POP3 implementations will allow downloaded messages to remain on server</a:t>
            </a:r>
          </a:p>
          <a:p>
            <a:r>
              <a:rPr lang="en-US" sz="2200" dirty="0"/>
              <a:t>Internet Message Access Protocol (IMAP4)</a:t>
            </a:r>
          </a:p>
          <a:p>
            <a:pPr lvl="1"/>
            <a:r>
              <a:rPr lang="en-US" sz="2000" dirty="0"/>
              <a:t>Used to retrieve E-Mail from a server</a:t>
            </a:r>
          </a:p>
          <a:p>
            <a:pPr lvl="1"/>
            <a:r>
              <a:rPr lang="en-US" sz="2000" dirty="0"/>
              <a:t>E-Mail messages will remain on server</a:t>
            </a:r>
          </a:p>
          <a:p>
            <a:pPr lvl="1"/>
            <a:r>
              <a:rPr lang="en-US" sz="2000" dirty="0"/>
              <a:t>Server can be configured with folders for organization</a:t>
            </a:r>
          </a:p>
        </p:txBody>
      </p:sp>
      <p:pic>
        <p:nvPicPr>
          <p:cNvPr id="7" name="Picture 2" descr="http://image.email.telegraph.co.uk/lib/fe991570766c027975/m/1/Email2.jpg">
            <a:extLst>
              <a:ext uri="{FF2B5EF4-FFF2-40B4-BE49-F238E27FC236}">
                <a16:creationId xmlns:a16="http://schemas.microsoft.com/office/drawing/2014/main" id="{147407D6-145D-7740-829F-5EB9E7B3E0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4359" y="4686300"/>
            <a:ext cx="1705695" cy="1427098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85245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E-Mail Ports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50266"/>
          </a:xfrm>
        </p:spPr>
        <p:txBody>
          <a:bodyPr>
            <a:normAutofit/>
          </a:bodyPr>
          <a:lstStyle/>
          <a:p>
            <a:r>
              <a:rPr lang="en-US" sz="2200" dirty="0"/>
              <a:t>Simple Mail Transfer Protocol (SMTP)</a:t>
            </a:r>
          </a:p>
          <a:p>
            <a:pPr lvl="1"/>
            <a:r>
              <a:rPr lang="en-US" dirty="0"/>
              <a:t>Port 25: Legacy SMTP relaying port, currently mostly used for SMTP relaying between servers.  	Often blocked by ISP’s to prevent spam.</a:t>
            </a:r>
          </a:p>
          <a:p>
            <a:pPr lvl="1"/>
            <a:r>
              <a:rPr lang="en-US" dirty="0"/>
              <a:t>Port 465: Deprecated secure SMTP submission port, should no longer be used.</a:t>
            </a:r>
          </a:p>
          <a:p>
            <a:pPr lvl="1"/>
            <a:r>
              <a:rPr lang="en-US" dirty="0"/>
              <a:t>Port 587: Current formalized SMTP submission port.  Can be used with encryption.</a:t>
            </a:r>
          </a:p>
          <a:p>
            <a:pPr lvl="1"/>
            <a:r>
              <a:rPr lang="en-US" dirty="0"/>
              <a:t>Additional ports are often used.</a:t>
            </a:r>
          </a:p>
          <a:p>
            <a:r>
              <a:rPr lang="en-US" sz="2200" dirty="0"/>
              <a:t>Post Office Protocol 3 (POP3)</a:t>
            </a:r>
          </a:p>
          <a:p>
            <a:pPr lvl="1"/>
            <a:r>
              <a:rPr lang="en-US" dirty="0"/>
              <a:t>Port 110: Default non-encrypted port</a:t>
            </a:r>
          </a:p>
          <a:p>
            <a:pPr lvl="1"/>
            <a:r>
              <a:rPr lang="en-US" dirty="0"/>
              <a:t>Port 995: Encrypted POP3 port</a:t>
            </a:r>
          </a:p>
          <a:p>
            <a:r>
              <a:rPr lang="en-US" sz="2200" dirty="0"/>
              <a:t>Internet Message Access Protocol (IMAP4)</a:t>
            </a:r>
          </a:p>
          <a:p>
            <a:pPr lvl="1"/>
            <a:r>
              <a:rPr lang="en-US" dirty="0"/>
              <a:t>Port 143: Default non-encrypted port</a:t>
            </a:r>
          </a:p>
          <a:p>
            <a:pPr lvl="1"/>
            <a:r>
              <a:rPr lang="en-US" dirty="0"/>
              <a:t>Port 993: Encrypted IMAP port</a:t>
            </a:r>
          </a:p>
        </p:txBody>
      </p:sp>
      <p:pic>
        <p:nvPicPr>
          <p:cNvPr id="7" name="Picture 2" descr="http://image.email.telegraph.co.uk/lib/fe991570766c027975/m/1/Email2.jpg">
            <a:extLst>
              <a:ext uri="{FF2B5EF4-FFF2-40B4-BE49-F238E27FC236}">
                <a16:creationId xmlns:a16="http://schemas.microsoft.com/office/drawing/2014/main" id="{CD99E10C-05DA-164C-8D68-225E9A16F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4359" y="4686300"/>
            <a:ext cx="1705695" cy="1427098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55951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E-Mail Security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16941"/>
          </a:xfrm>
        </p:spPr>
        <p:txBody>
          <a:bodyPr/>
          <a:lstStyle/>
          <a:p>
            <a:r>
              <a:rPr lang="en-US" dirty="0"/>
              <a:t>E-Mail servers are accepting messages from the internet at large…</a:t>
            </a:r>
          </a:p>
          <a:p>
            <a:r>
              <a:rPr lang="en-US" dirty="0"/>
              <a:t>What programs are being triggered?</a:t>
            </a:r>
          </a:p>
          <a:p>
            <a:pPr lvl="1"/>
            <a:r>
              <a:rPr lang="en-US" dirty="0"/>
              <a:t>What permissions does the user running those programs have?</a:t>
            </a:r>
          </a:p>
          <a:p>
            <a:r>
              <a:rPr lang="en-US" dirty="0" err="1"/>
              <a:t>Spamblocking</a:t>
            </a:r>
            <a:r>
              <a:rPr lang="en-US" dirty="0"/>
              <a:t> through software or appliances</a:t>
            </a:r>
          </a:p>
          <a:p>
            <a:pPr lvl="1"/>
            <a:r>
              <a:rPr lang="en-US" dirty="0"/>
              <a:t>Barracuda Spam Filter – Appliance with sophisticated software</a:t>
            </a:r>
          </a:p>
          <a:p>
            <a:pPr lvl="1"/>
            <a:r>
              <a:rPr lang="en-US" dirty="0"/>
              <a:t>Apache </a:t>
            </a:r>
            <a:r>
              <a:rPr lang="en-US" dirty="0" err="1"/>
              <a:t>SpamAssassin</a:t>
            </a:r>
            <a:r>
              <a:rPr lang="en-US" dirty="0"/>
              <a:t> – Free software that can be loaded into email stream</a:t>
            </a:r>
          </a:p>
          <a:p>
            <a:pPr lvl="1"/>
            <a:r>
              <a:rPr lang="en-US" dirty="0"/>
              <a:t>Anti-spam definitions can be updated by vendor</a:t>
            </a:r>
          </a:p>
          <a:p>
            <a:pPr lvl="1"/>
            <a:r>
              <a:rPr lang="en-US" dirty="0"/>
              <a:t>Bayesian logic can be used to evaluate and score suspicions items</a:t>
            </a:r>
          </a:p>
          <a:p>
            <a:pPr lvl="2"/>
            <a:r>
              <a:rPr lang="en-US" dirty="0"/>
              <a:t>Nonstandard characters, frequent spam sources, suspect phrases</a:t>
            </a:r>
          </a:p>
          <a:p>
            <a:pPr lvl="1"/>
            <a:r>
              <a:rPr lang="en-US" dirty="0" err="1"/>
              <a:t>Realtime</a:t>
            </a:r>
            <a:r>
              <a:rPr lang="en-US" dirty="0"/>
              <a:t> </a:t>
            </a:r>
            <a:r>
              <a:rPr lang="en-US" dirty="0" err="1"/>
              <a:t>Blackhole</a:t>
            </a:r>
            <a:r>
              <a:rPr lang="en-US" dirty="0"/>
              <a:t> Lists (RBL’s)</a:t>
            </a:r>
          </a:p>
          <a:p>
            <a:pPr lvl="2"/>
            <a:r>
              <a:rPr lang="en-US" dirty="0"/>
              <a:t>Frequently updated lists of known spam source IP addresses</a:t>
            </a:r>
          </a:p>
          <a:p>
            <a:pPr lvl="2"/>
            <a:r>
              <a:rPr lang="en-US" dirty="0" err="1"/>
              <a:t>Spamhaus</a:t>
            </a:r>
            <a:r>
              <a:rPr lang="en-US" dirty="0"/>
              <a:t>, </a:t>
            </a:r>
            <a:r>
              <a:rPr lang="en-US" dirty="0" err="1"/>
              <a:t>SpamCop</a:t>
            </a:r>
            <a:r>
              <a:rPr lang="en-US" dirty="0"/>
              <a:t>, SURBL, etc.</a:t>
            </a:r>
          </a:p>
          <a:p>
            <a:pPr lvl="2"/>
            <a:r>
              <a:rPr lang="en-US" dirty="0"/>
              <a:t>Also the possibility for white lists!</a:t>
            </a:r>
          </a:p>
        </p:txBody>
      </p:sp>
      <p:sp>
        <p:nvSpPr>
          <p:cNvPr id="7" name="Rectangle 6"/>
          <p:cNvSpPr/>
          <p:nvPr/>
        </p:nvSpPr>
        <p:spPr>
          <a:xfrm rot="342003">
            <a:off x="9017792" y="2371530"/>
            <a:ext cx="230566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Service </a:t>
            </a:r>
            <a:b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accounts!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400" y="4687513"/>
            <a:ext cx="3524250" cy="137514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472269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SMTP Commands and processes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Commands are processed by the SMTP server</a:t>
            </a:r>
          </a:p>
          <a:p>
            <a:r>
              <a:rPr lang="en-US" dirty="0"/>
              <a:t>E-Mail can be manually sent using some of the commands below</a:t>
            </a:r>
          </a:p>
          <a:p>
            <a:endParaRPr lang="en-US" dirty="0"/>
          </a:p>
        </p:txBody>
      </p:sp>
      <p:pic>
        <p:nvPicPr>
          <p:cNvPr id="2050" name="Picture 2" descr="http://image.email.telegraph.co.uk/lib/fe991570766c027975/m/1/Email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5564" y="4220764"/>
            <a:ext cx="1970116" cy="164833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Group 6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2969946"/>
              </p:ext>
            </p:extLst>
          </p:nvPr>
        </p:nvGraphicFramePr>
        <p:xfrm>
          <a:off x="1445376" y="2857499"/>
          <a:ext cx="7392093" cy="3011595"/>
        </p:xfrm>
        <a:graphic>
          <a:graphicData uri="http://schemas.openxmlformats.org/drawingml/2006/table">
            <a:tbl>
              <a:tblPr/>
              <a:tblGrid>
                <a:gridCol w="1760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318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231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Command</a:t>
                      </a: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Purpose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31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HELO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Identifies the domain sending the message</a:t>
                      </a: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31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DATA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Indicates the body of the message</a:t>
                      </a: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231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VRFY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Verifies the e-mail user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231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QUIT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Ends the SMTP session</a:t>
                      </a: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79479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SMTP Commands and processes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SMTP headers can be used to add descriptive information</a:t>
            </a:r>
          </a:p>
        </p:txBody>
      </p:sp>
      <p:graphicFrame>
        <p:nvGraphicFramePr>
          <p:cNvPr id="7" name="Group 1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9818406"/>
              </p:ext>
            </p:extLst>
          </p:nvPr>
        </p:nvGraphicFramePr>
        <p:xfrm>
          <a:off x="1323802" y="2172286"/>
          <a:ext cx="9605356" cy="4130514"/>
        </p:xfrm>
        <a:graphic>
          <a:graphicData uri="http://schemas.openxmlformats.org/drawingml/2006/table">
            <a:tbl>
              <a:tblPr/>
              <a:tblGrid>
                <a:gridCol w="1403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02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365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Header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Description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65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MAIL FROM: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Identifies who is sending the message (required)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65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RCPT TO: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Identifies the recipient of the message (required)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38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RECEIVED: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Identifies the e-mail server that processed the message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5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DATE: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Indicates the date of the e-mail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112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FROM: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Shows the e-mail address as it is typically displayed in an e-mail client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65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SUBJECT: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Shows the subject of the e-mail message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38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TO: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Shows the recipient as it is typically displayed in an e-mail client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65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CC: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Sends copies of the message to a list of e-mail addresses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390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BCC: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Sends copies of the message to a list of e-mail addresses but does not display the e-mail addresses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69457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SMTP Commands and processes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92221"/>
          </a:xfrm>
        </p:spPr>
        <p:txBody>
          <a:bodyPr>
            <a:normAutofit/>
          </a:bodyPr>
          <a:lstStyle/>
          <a:p>
            <a:r>
              <a:rPr lang="en-US" dirty="0"/>
              <a:t>Sample SMTP Session (edinboro.edu):</a:t>
            </a:r>
          </a:p>
        </p:txBody>
      </p:sp>
      <p:pic>
        <p:nvPicPr>
          <p:cNvPr id="2050" name="Picture 2" descr="http://image.email.telegraph.co.uk/lib/fe991570766c027975/m/1/Email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5564" y="4220764"/>
            <a:ext cx="1970116" cy="164833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81991" y="2143272"/>
            <a:ext cx="977368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[root@ecsc325-125 ~]$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telnet spamblock.edinboro.edu 25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Trying 147.64.32.99...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Connected to spamblock.edinboro.edu.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Escape character is '^]'.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220 barracuda.edinboro.edu ESMTP (8908a72cdf255605894d2e1a03ee284e)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HELO megastuff.biz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250 barracuda.edinboro.edu Hello ecsc325-125.cs.edinboro.edu [147.64.243.125], pleased to meet you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MAIL FROM: &lt;jason@megastuff.biz&gt;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250 Sender &lt;jason@megastuff.biz&gt; OK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RCPT TO: &lt;jpatalon@edinboro.edu&gt;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250 Recipient &lt;jpatalon@edinboro.edu&gt; OK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354 Start mail input; end with &lt;CRLF&gt;.&lt;CRLF&gt;</a:t>
            </a:r>
          </a:p>
          <a:p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From: jason@megastuff.biz</a:t>
            </a:r>
          </a:p>
          <a:p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To: jpatalon@edinboro.edu</a:t>
            </a:r>
          </a:p>
          <a:p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Subject: test email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This is a test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250 Ok: queued as EFB4511EE001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quit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221 barracuda.edinboro.edu Goodbye ecsc325-125.cs.edinboro.edu, closing connection</a:t>
            </a:r>
          </a:p>
        </p:txBody>
      </p:sp>
    </p:spTree>
    <p:extLst>
      <p:ext uri="{BB962C8B-B14F-4D97-AF65-F5344CB8AC3E}">
        <p14:creationId xmlns:p14="http://schemas.microsoft.com/office/powerpoint/2010/main" val="4210790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51A966-35DC-ACE5-A5A3-FB37FF044E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4FA5A13-0889-14CB-2C96-A5EBC9059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SMTP Commands and processes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718DD-0403-5C1C-E3BF-86E9DA280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92221"/>
          </a:xfrm>
        </p:spPr>
        <p:txBody>
          <a:bodyPr>
            <a:normAutofit/>
          </a:bodyPr>
          <a:lstStyle/>
          <a:p>
            <a:r>
              <a:rPr lang="en-US" dirty="0"/>
              <a:t>Sample SMTP Session (pennwest.edu):</a:t>
            </a:r>
          </a:p>
        </p:txBody>
      </p:sp>
      <p:pic>
        <p:nvPicPr>
          <p:cNvPr id="2050" name="Picture 2" descr="http://image.email.telegraph.co.uk/lib/fe991570766c027975/m/1/Email2.jpg">
            <a:extLst>
              <a:ext uri="{FF2B5EF4-FFF2-40B4-BE49-F238E27FC236}">
                <a16:creationId xmlns:a16="http://schemas.microsoft.com/office/drawing/2014/main" id="{65827101-84C5-8A2A-3D67-C252A7C2DB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5564" y="4220764"/>
            <a:ext cx="1970116" cy="164833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5357E7D-07E0-BEB3-053C-0A8C13570CB2}"/>
              </a:ext>
            </a:extLst>
          </p:cNvPr>
          <p:cNvSpPr txBox="1"/>
          <p:nvPr/>
        </p:nvSpPr>
        <p:spPr>
          <a:xfrm>
            <a:off x="1381991" y="2143272"/>
            <a:ext cx="1059191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[root@csci325-110 ~]# telnet pennwest-edu.mail.protection.outlook.com 25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Trying 52.101.41.6...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Connected to pennwest-edu.mail.protection.outlook.com.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Escape character is '^]'.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220 SJ1PEPF00001CE6.mail.protection.outlook.com Microsoft ESMTP MAIL Service ready at Sun, 16 Feb 2025 21:05:06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HELO megastuff.biz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250 SJ1PEPF00001CE6.mail.protection.outlook.com Hello [147.64.2.12]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MAIL FROM: &lt;elon@megastuff.biz&gt;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250 2.1.0 Sender OK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RCPT TO: &lt;jpatalon@pennwest.edu&gt;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250 2.1.5 Recipient OK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354 Start mail input; end with &lt;CRLF&gt;.&lt;CRLF&gt;</a:t>
            </a:r>
          </a:p>
          <a:p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From: "President Elon Reeve Musk, Esq." &lt;elon@tesla.gov&gt;</a:t>
            </a:r>
          </a:p>
          <a:p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To: &lt;jpatalon@pennwest.edu&gt;</a:t>
            </a:r>
          </a:p>
          <a:p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Subject: test email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This is an Elon test for ecsc325...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250 2.6.0 &lt;…&gt; […] 8978 bytes in 2.971, 2.951 KB/sec Queued mail for delivery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quit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221 2.0.0 Service closing transmission channel</a:t>
            </a:r>
          </a:p>
        </p:txBody>
      </p:sp>
    </p:spTree>
    <p:extLst>
      <p:ext uri="{BB962C8B-B14F-4D97-AF65-F5344CB8AC3E}">
        <p14:creationId xmlns:p14="http://schemas.microsoft.com/office/powerpoint/2010/main" val="14875879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SMTP Commands and processes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Most SMTP servers will only accept E-Mail to or from users of that server</a:t>
            </a:r>
          </a:p>
          <a:p>
            <a:r>
              <a:rPr lang="en-US" dirty="0"/>
              <a:t>SMTP servers will often check the SPF record of the sender before accepting the message</a:t>
            </a:r>
          </a:p>
          <a:p>
            <a:pPr lvl="1"/>
            <a:r>
              <a:rPr lang="en-US" dirty="0"/>
              <a:t>SPF: Sender Policy Framework</a:t>
            </a:r>
          </a:p>
          <a:p>
            <a:pPr lvl="1"/>
            <a:r>
              <a:rPr lang="en-US" dirty="0"/>
              <a:t>SPF record indicates who is allowed to send email for a particular domain</a:t>
            </a:r>
          </a:p>
          <a:p>
            <a:pPr lvl="1"/>
            <a:r>
              <a:rPr lang="en-US" dirty="0"/>
              <a:t>SPF record can be found with the following command: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dig TXT edinboro.edu</a:t>
            </a:r>
          </a:p>
          <a:p>
            <a:pPr lvl="1"/>
            <a:r>
              <a:rPr lang="en-US" dirty="0"/>
              <a:t>Example SPF record: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v=spf1 ip4:216.119.103.65 ~all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Indicates SPF version, IP address(</a:t>
            </a:r>
            <a:r>
              <a:rPr lang="en-US" dirty="0" err="1">
                <a:cs typeface="Courier New" panose="02070309020205020404" pitchFamily="49" charset="0"/>
              </a:rPr>
              <a:t>es</a:t>
            </a:r>
            <a:r>
              <a:rPr lang="en-US" dirty="0">
                <a:cs typeface="Courier New" panose="02070309020205020404" pitchFamily="49" charset="0"/>
              </a:rPr>
              <a:t>) allowed to send email for a domain, and how to handle failure</a:t>
            </a:r>
          </a:p>
          <a:p>
            <a:pPr lvl="3"/>
            <a:r>
              <a:rPr lang="en-US" dirty="0">
                <a:cs typeface="Courier New" panose="02070309020205020404" pitchFamily="49" charset="0"/>
              </a:rPr>
              <a:t>~all is a soft failure, message accepted but is marked as </a:t>
            </a:r>
            <a:r>
              <a:rPr lang="en-US" dirty="0" err="1">
                <a:cs typeface="Courier New" panose="02070309020205020404" pitchFamily="49" charset="0"/>
              </a:rPr>
              <a:t>softfail</a:t>
            </a:r>
            <a:endParaRPr lang="en-US" dirty="0">
              <a:cs typeface="Courier New" panose="02070309020205020404" pitchFamily="49" charset="0"/>
            </a:endParaRPr>
          </a:p>
          <a:p>
            <a:pPr lvl="4"/>
            <a:r>
              <a:rPr lang="en-US" dirty="0">
                <a:cs typeface="Courier New" panose="02070309020205020404" pitchFamily="49" charset="0"/>
              </a:rPr>
              <a:t>Useful for debugging or transitioning</a:t>
            </a:r>
          </a:p>
          <a:p>
            <a:pPr lvl="3"/>
            <a:r>
              <a:rPr lang="en-US" dirty="0">
                <a:cs typeface="Courier New" panose="02070309020205020404" pitchFamily="49" charset="0"/>
              </a:rPr>
              <a:t>-all would be a hard fail</a:t>
            </a:r>
          </a:p>
        </p:txBody>
      </p:sp>
      <p:pic>
        <p:nvPicPr>
          <p:cNvPr id="2050" name="Picture 2" descr="http://image.email.telegraph.co.uk/lib/fe991570766c027975/m/1/Email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5564" y="4220764"/>
            <a:ext cx="1970116" cy="164833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2864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and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1812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next few weeks…</a:t>
            </a:r>
          </a:p>
          <a:p>
            <a:pPr lvl="1"/>
            <a:r>
              <a:rPr lang="en-US" dirty="0"/>
              <a:t>File transfer services</a:t>
            </a:r>
          </a:p>
          <a:p>
            <a:pPr lvl="1"/>
            <a:r>
              <a:rPr lang="en-US" dirty="0"/>
              <a:t>Security and authentication</a:t>
            </a:r>
          </a:p>
          <a:p>
            <a:pPr lvl="1"/>
            <a:r>
              <a:rPr lang="en-US" dirty="0"/>
              <a:t>Network Services</a:t>
            </a:r>
          </a:p>
          <a:p>
            <a:pPr lvl="1"/>
            <a:r>
              <a:rPr lang="en-US" dirty="0"/>
              <a:t>Monitoring and performance tuning</a:t>
            </a:r>
          </a:p>
          <a:p>
            <a:pPr lvl="1"/>
            <a:r>
              <a:rPr lang="en-US" dirty="0"/>
              <a:t>LDAP and AD</a:t>
            </a:r>
          </a:p>
          <a:p>
            <a:pPr lvl="1"/>
            <a:r>
              <a:rPr lang="en-US" dirty="0"/>
              <a:t>Cloud</a:t>
            </a:r>
          </a:p>
          <a:p>
            <a:r>
              <a:rPr lang="en-US" dirty="0"/>
              <a:t>Corrections, updates, etc.</a:t>
            </a:r>
          </a:p>
          <a:p>
            <a:pPr lvl="1"/>
            <a:r>
              <a:rPr lang="en-US" dirty="0"/>
              <a:t>Update to our configs – coming later!</a:t>
            </a:r>
          </a:p>
          <a:p>
            <a:r>
              <a:rPr lang="en-US" dirty="0"/>
              <a:t>Questions from previous classes?</a:t>
            </a:r>
          </a:p>
          <a:p>
            <a:r>
              <a:rPr lang="en-US" dirty="0"/>
              <a:t>Review of previous assignments</a:t>
            </a:r>
          </a:p>
          <a:p>
            <a:pPr lvl="1"/>
            <a:r>
              <a:rPr lang="en-US" dirty="0"/>
              <a:t>Assignments 4-5 review</a:t>
            </a:r>
          </a:p>
          <a:p>
            <a:r>
              <a:rPr lang="en-US" dirty="0"/>
              <a:t>Assignments 6-7 due this week!</a:t>
            </a:r>
          </a:p>
          <a:p>
            <a:pPr lvl="1"/>
            <a:r>
              <a:rPr lang="en-US" dirty="0"/>
              <a:t>Assignment 8 due in 2 weeks…</a:t>
            </a:r>
          </a:p>
        </p:txBody>
      </p:sp>
      <p:pic>
        <p:nvPicPr>
          <p:cNvPr id="3074" name="Picture 2" descr="https://www.tnooz.com/wp-content/uploads/2013/01/hotel-review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6039" y="3634220"/>
            <a:ext cx="3270250" cy="240809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02AD622-0750-4A5F-A7D3-B0A9FE735039}"/>
              </a:ext>
            </a:extLst>
          </p:cNvPr>
          <p:cNvSpPr/>
          <p:nvPr/>
        </p:nvSpPr>
        <p:spPr>
          <a:xfrm rot="329938">
            <a:off x="5245268" y="2224125"/>
            <a:ext cx="59204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Midterm Next Class!</a:t>
            </a:r>
          </a:p>
        </p:txBody>
      </p:sp>
    </p:spTree>
    <p:extLst>
      <p:ext uri="{BB962C8B-B14F-4D97-AF65-F5344CB8AC3E}">
        <p14:creationId xmlns:p14="http://schemas.microsoft.com/office/powerpoint/2010/main" val="9532303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POP3 Commands and processes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Post Office Protocol 3 (POP3) is used to download user E-Mail from a server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E-Mail messages are typically removed from the server after download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E-Mail clients (Outlook – MUA) can be configured to leave the messages on the server</a:t>
            </a:r>
          </a:p>
          <a:p>
            <a:r>
              <a:rPr lang="en-US" dirty="0">
                <a:cs typeface="Courier New" panose="02070309020205020404" pitchFamily="49" charset="0"/>
              </a:rPr>
              <a:t>POP3 is less complicated than IMAP4</a:t>
            </a:r>
          </a:p>
          <a:p>
            <a:r>
              <a:rPr lang="en-US" dirty="0">
                <a:cs typeface="Courier New" panose="02070309020205020404" pitchFamily="49" charset="0"/>
              </a:rPr>
              <a:t>After logging in to a POP3 E-Mail server, a user can: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List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Read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Download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Delete E-Mail</a:t>
            </a:r>
          </a:p>
        </p:txBody>
      </p:sp>
      <p:pic>
        <p:nvPicPr>
          <p:cNvPr id="2050" name="Picture 2" descr="http://image.email.telegraph.co.uk/lib/fe991570766c027975/m/1/Email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5564" y="4220764"/>
            <a:ext cx="1970116" cy="164833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753939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POP3 Commands and processes</a:t>
            </a:r>
          </a:p>
        </p:txBody>
      </p:sp>
      <p:graphicFrame>
        <p:nvGraphicFramePr>
          <p:cNvPr id="7" name="Group 1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0524659"/>
              </p:ext>
            </p:extLst>
          </p:nvPr>
        </p:nvGraphicFramePr>
        <p:xfrm>
          <a:off x="1648936" y="1845734"/>
          <a:ext cx="8955088" cy="4242753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45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0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Command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Description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4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USER </a:t>
                      </a:r>
                      <a:r>
                        <a:rPr kumimoji="0" lang="en-US" alt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username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Connects to POP3 server based on user name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0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PASS </a:t>
                      </a:r>
                      <a:r>
                        <a:rPr kumimoji="0" lang="en-US" alt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password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Enters the password for the user, as in PASS: Ax6yy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07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LIST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Displays the message number followed by the number of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characters in the message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3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UIDL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Displays the unique ID for each message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4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RETR </a:t>
                      </a:r>
                      <a:r>
                        <a:rPr kumimoji="0" lang="en-US" alt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Replaces the </a:t>
                      </a:r>
                      <a:r>
                        <a:rPr kumimoji="0" lang="en-US" alt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with a message number to retrieve that message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73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TOP </a:t>
                      </a:r>
                      <a:r>
                        <a:rPr kumimoji="0" lang="en-US" alt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lines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Instead of retrieving the whole message, retrieves the number of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lines designated by the </a:t>
                      </a:r>
                      <a:r>
                        <a:rPr kumimoji="0" lang="en-US" alt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lines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parameter for message number</a:t>
                      </a:r>
                      <a:r>
                        <a:rPr kumimoji="0" lang="en-US" alt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n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4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DELE </a:t>
                      </a:r>
                      <a:r>
                        <a:rPr kumimoji="0" lang="en-US" alt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Deletes message number </a:t>
                      </a:r>
                      <a:r>
                        <a:rPr kumimoji="0" lang="en-US" alt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from the server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0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QUIT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Ends the session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26177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POP3 Commands and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3300" y="1845734"/>
            <a:ext cx="7612379" cy="1406621"/>
          </a:xfrm>
        </p:spPr>
        <p:txBody>
          <a:bodyPr/>
          <a:lstStyle/>
          <a:p>
            <a:r>
              <a:rPr lang="en-US" dirty="0"/>
              <a:t>Probably easier just to google it! – This specific example offline now…</a:t>
            </a:r>
          </a:p>
          <a:p>
            <a:r>
              <a:rPr lang="en-US" dirty="0"/>
              <a:t>Example originally from:</a:t>
            </a:r>
          </a:p>
          <a:p>
            <a:pPr lvl="1"/>
            <a:r>
              <a:rPr lang="en-US" strike="sngStrike" dirty="0">
                <a:hlinkClick r:id="rId2"/>
              </a:rPr>
              <a:t>http://coewww.rutgers.edu/www1/linuxclass2010/lessons/Email/sec_6.php</a:t>
            </a:r>
            <a:endParaRPr lang="en-US" strike="sngStrike" dirty="0"/>
          </a:p>
        </p:txBody>
      </p:sp>
      <p:pic>
        <p:nvPicPr>
          <p:cNvPr id="2050" name="Picture 2" descr="http://image.email.telegraph.co.uk/lib/fe991570766c027975/m/1/Email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5564" y="4220764"/>
            <a:ext cx="1970116" cy="164833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15737" y="2026227"/>
            <a:ext cx="440574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telnet </a:t>
            </a:r>
            <a:r>
              <a:rPr lang="en-US" sz="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gateway.linux.class</a:t>
            </a: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 110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Trying 192.168.2.240...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Connected to 192.168.2.240.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Escape character is '^]'.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+OK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USER </a:t>
            </a:r>
            <a:r>
              <a:rPr lang="en-US" sz="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mailtest</a:t>
            </a:r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+OK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PASS Password 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+OK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RETR 1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+OK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Return-Path: 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X-Original-To: </a:t>
            </a:r>
            <a:r>
              <a:rPr lang="en-US" sz="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mailtest@gateway.linux.class</a:t>
            </a:r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Delivered-To: </a:t>
            </a:r>
            <a:r>
              <a:rPr lang="en-US" sz="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mailtest@gateway.linux.class</a:t>
            </a:r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Received: from node18.linux.class (node18 [192.168.2.38])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by </a:t>
            </a:r>
            <a:r>
              <a:rPr lang="en-US" sz="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gateway.linux.class</a:t>
            </a: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 (Postfix) with ESMTP id A291B2B15C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; Tue, 12 Apr 2005 22:24:53 -0400 (EDT)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Received: from me?here.com (unknown [192.168.2.250])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by node18.linux.class (Postfix) with SMTP id 4653B14112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; Tue, 12 Apr 2005 22:24:03 -0400 (EDT)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To: some_guru@somewhere.com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From: pp@pp.com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Subject: Forged e-mail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Message-Id: &lt;20050413022403.4653B14112@node18.linux.class&gt;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Date: Tue, 12 Apr 2005 22:24:03 -0400 (EDT)</a:t>
            </a:r>
          </a:p>
          <a:p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Hey, 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The "To:" and "From:" are non-existent, but you still get the e-mail.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bye, bye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DELE 1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+OK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QUIT</a:t>
            </a:r>
          </a:p>
        </p:txBody>
      </p:sp>
    </p:spTree>
    <p:extLst>
      <p:ext uri="{BB962C8B-B14F-4D97-AF65-F5344CB8AC3E}">
        <p14:creationId xmlns:p14="http://schemas.microsoft.com/office/powerpoint/2010/main" val="39946997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IMAP4 Commands and processes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94106"/>
          </a:xfrm>
        </p:spPr>
        <p:txBody>
          <a:bodyPr>
            <a:normAutofit lnSpcReduction="10000"/>
          </a:bodyPr>
          <a:lstStyle/>
          <a:p>
            <a:r>
              <a:rPr lang="en-US" dirty="0">
                <a:cs typeface="Courier New" panose="02070309020205020404" pitchFamily="49" charset="0"/>
              </a:rPr>
              <a:t>Using IMAP4, E-Mail messages will remain on server</a:t>
            </a:r>
          </a:p>
          <a:p>
            <a:r>
              <a:rPr lang="en-US" dirty="0">
                <a:cs typeface="Courier New" panose="02070309020205020404" pitchFamily="49" charset="0"/>
              </a:rPr>
              <a:t>Requires more storage space on the server (most costly for server owners/operators)</a:t>
            </a:r>
          </a:p>
          <a:p>
            <a:r>
              <a:rPr lang="en-US" dirty="0">
                <a:cs typeface="Courier New" panose="02070309020205020404" pitchFamily="49" charset="0"/>
              </a:rPr>
              <a:t>Messages are flagged to keep track of status.  Flags include: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\Recent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\Seen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\Answered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\Flagged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\Deleted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\Draft</a:t>
            </a:r>
          </a:p>
          <a:p>
            <a:r>
              <a:rPr lang="en-US" dirty="0">
                <a:cs typeface="Courier New" panose="02070309020205020404" pitchFamily="49" charset="0"/>
              </a:rPr>
              <a:t>Led to the Microsoft developing Messaging API (MAPI)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Used for Microsoft Exchange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Provides many functions similar to IMAP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Can be used for things besides email</a:t>
            </a:r>
          </a:p>
        </p:txBody>
      </p:sp>
      <p:pic>
        <p:nvPicPr>
          <p:cNvPr id="2050" name="Picture 2" descr="http://image.email.telegraph.co.uk/lib/fe991570766c027975/m/1/Email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5564" y="4220764"/>
            <a:ext cx="1970116" cy="164833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87202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IMAP4 Commands and processes</a:t>
            </a:r>
          </a:p>
        </p:txBody>
      </p:sp>
      <p:graphicFrame>
        <p:nvGraphicFramePr>
          <p:cNvPr id="8" name="Group 8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936042"/>
              </p:ext>
            </p:extLst>
          </p:nvPr>
        </p:nvGraphicFramePr>
        <p:xfrm>
          <a:off x="1725136" y="1817688"/>
          <a:ext cx="8802688" cy="4481830"/>
        </p:xfrm>
        <a:graphic>
          <a:graphicData uri="http://schemas.openxmlformats.org/drawingml/2006/table">
            <a:tbl>
              <a:tblPr/>
              <a:tblGrid>
                <a:gridCol w="2970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32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54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Command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Description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3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LOGIN </a:t>
                      </a:r>
                      <a:r>
                        <a:rPr kumimoji="0" lang="en-US" alt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username password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Log on to the server with your user name and password, which are unencrypted.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47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SELECT </a:t>
                      </a:r>
                      <a:r>
                        <a:rPr kumimoji="0" lang="en-US" alt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mailbox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Select a mailbox before you perform mail tasks. The default mailbox is called inbox. The response gives a summary of mailbox information.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06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FETCH </a:t>
                      </a:r>
                      <a:r>
                        <a:rPr kumimoji="0" lang="en-US" alt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message(s) item(s)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Retrieve messages. The </a:t>
                      </a:r>
                      <a:r>
                        <a:rPr kumimoji="0" lang="en-US" alt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message(s)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parameter gives the message number. The </a:t>
                      </a:r>
                      <a:r>
                        <a:rPr kumimoji="0" lang="en-US" alt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item(s)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parameter determines what part of the message is fetched—that is, individual header items or the body of the text.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72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STORE </a:t>
                      </a:r>
                      <a:r>
                        <a:rPr kumimoji="0" lang="en-US" alt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message(s) flags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Change the flags associated with a message. Typically, this command is used to mark messages to be deleted, undeleted, or identified as unread.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4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LOGOUT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End the IMAP4 session.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14801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E-Mail Client Configuration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cs typeface="Courier New" panose="02070309020205020404" pitchFamily="49" charset="0"/>
              </a:rPr>
              <a:t>A typical E-Mail client will need the following configuration information:</a:t>
            </a:r>
          </a:p>
          <a:p>
            <a:pPr lvl="1"/>
            <a:r>
              <a:rPr lang="en-US" sz="2000" dirty="0">
                <a:cs typeface="Courier New" panose="02070309020205020404" pitchFamily="49" charset="0"/>
              </a:rPr>
              <a:t>SMTP server hostname or IP address for sending mail</a:t>
            </a:r>
          </a:p>
          <a:p>
            <a:pPr lvl="2"/>
            <a:r>
              <a:rPr lang="en-US" sz="1600" dirty="0">
                <a:cs typeface="Courier New" panose="02070309020205020404" pitchFamily="49" charset="0"/>
              </a:rPr>
              <a:t>Ex: smtp.hostname.com</a:t>
            </a:r>
          </a:p>
          <a:p>
            <a:pPr lvl="1"/>
            <a:r>
              <a:rPr lang="en-US" sz="2000" dirty="0">
                <a:cs typeface="Courier New" panose="02070309020205020404" pitchFamily="49" charset="0"/>
              </a:rPr>
              <a:t>POP3 or IMAP4 server hostname or IP address for retrieving mail</a:t>
            </a:r>
          </a:p>
          <a:p>
            <a:pPr lvl="2"/>
            <a:r>
              <a:rPr lang="en-US" sz="1600" dirty="0">
                <a:cs typeface="Courier New" panose="02070309020205020404" pitchFamily="49" charset="0"/>
              </a:rPr>
              <a:t>Ex: pop3.hostname.com</a:t>
            </a:r>
          </a:p>
          <a:p>
            <a:pPr lvl="1"/>
            <a:r>
              <a:rPr lang="en-US" sz="2000" dirty="0">
                <a:cs typeface="Courier New" panose="02070309020205020404" pitchFamily="49" charset="0"/>
              </a:rPr>
              <a:t>A valid E-Mail address account name</a:t>
            </a:r>
          </a:p>
          <a:p>
            <a:pPr lvl="1"/>
            <a:r>
              <a:rPr lang="en-US" sz="2000" dirty="0">
                <a:cs typeface="Courier New" panose="02070309020205020404" pitchFamily="49" charset="0"/>
              </a:rPr>
              <a:t>A valid password</a:t>
            </a:r>
          </a:p>
        </p:txBody>
      </p:sp>
      <p:pic>
        <p:nvPicPr>
          <p:cNvPr id="2050" name="Picture 2" descr="http://image.email.telegraph.co.uk/lib/fe991570766c027975/m/1/Email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5564" y="4220764"/>
            <a:ext cx="1970116" cy="164833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673719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Web-based E-Mail Clients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80" y="1845734"/>
            <a:ext cx="10680590" cy="4435796"/>
          </a:xfrm>
        </p:spPr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Web-based E-Mail clients allow users to send email directly from their web browser</a:t>
            </a:r>
          </a:p>
          <a:p>
            <a:r>
              <a:rPr lang="en-US" dirty="0" err="1">
                <a:cs typeface="Courier New" panose="02070309020205020404" pitchFamily="49" charset="0"/>
              </a:rPr>
              <a:t>SquirrelMail</a:t>
            </a:r>
            <a:r>
              <a:rPr lang="en-US" dirty="0">
                <a:cs typeface="Courier New" panose="02070309020205020404" pitchFamily="49" charset="0"/>
              </a:rPr>
              <a:t> &amp; </a:t>
            </a:r>
            <a:r>
              <a:rPr lang="en-US" dirty="0" err="1">
                <a:cs typeface="Courier New" panose="02070309020205020404" pitchFamily="49" charset="0"/>
              </a:rPr>
              <a:t>Roundcube</a:t>
            </a:r>
            <a:r>
              <a:rPr lang="en-US" dirty="0">
                <a:cs typeface="Courier New" panose="02070309020205020404" pitchFamily="49" charset="0"/>
              </a:rPr>
              <a:t> are web-based email services which can be freely installed on a mail server</a:t>
            </a:r>
          </a:p>
          <a:p>
            <a:r>
              <a:rPr lang="en-US" dirty="0">
                <a:cs typeface="Courier New" panose="02070309020205020404" pitchFamily="49" charset="0"/>
              </a:rPr>
              <a:t>Most current public E-Mail services use some kind of web-based email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Ex: Gmail, Yahoo mail, outlook.com</a:t>
            </a:r>
          </a:p>
          <a:p>
            <a:r>
              <a:rPr lang="en-US" dirty="0">
                <a:cs typeface="Courier New" panose="02070309020205020404" pitchFamily="49" charset="0"/>
              </a:rPr>
              <a:t>MS Exchange server can be used with Outlook Web Access (OWA)</a:t>
            </a:r>
          </a:p>
          <a:p>
            <a:r>
              <a:rPr lang="en-US" dirty="0">
                <a:cs typeface="Courier New" panose="02070309020205020404" pitchFamily="49" charset="0"/>
              </a:rPr>
              <a:t>Web-based email clients offer many benefits over traditional E-Mail clients: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No client configuration necessary, reducing user configuration support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No specialized software necessary to purchase, install, or maintain on clients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Users can retrieve E-Mail from any computer that can access the website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Additional features can be integrated, beyond standard POP3 or IMAP features</a:t>
            </a:r>
          </a:p>
        </p:txBody>
      </p:sp>
      <p:pic>
        <p:nvPicPr>
          <p:cNvPr id="2050" name="Picture 2" descr="http://image.email.telegraph.co.uk/lib/fe991570766c027975/m/1/Email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5564" y="4220764"/>
            <a:ext cx="1970116" cy="164833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439825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E-Mail Services Installation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79" y="1845733"/>
            <a:ext cx="10989945" cy="4443555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/>
              <a:t>Remove </a:t>
            </a:r>
            <a:r>
              <a:rPr lang="en-US" sz="2400" dirty="0" err="1"/>
              <a:t>Sendmail</a:t>
            </a:r>
            <a:endParaRPr lang="en-US" sz="2400" dirty="0"/>
          </a:p>
          <a:p>
            <a:pPr lvl="1"/>
            <a:r>
              <a:rPr lang="en-US" sz="2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dnf</a:t>
            </a: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 remove </a:t>
            </a:r>
            <a:r>
              <a:rPr lang="en-US" sz="2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sendmail</a:t>
            </a:r>
            <a:endParaRPr lang="en-US" sz="2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/>
              <a:t>Install Postfix</a:t>
            </a:r>
          </a:p>
          <a:p>
            <a:pPr lvl="1"/>
            <a:r>
              <a:rPr lang="en-US" sz="2100" dirty="0"/>
              <a:t>Postfix replaces </a:t>
            </a:r>
            <a:r>
              <a:rPr lang="en-US" sz="2100" dirty="0" err="1"/>
              <a:t>sendmail</a:t>
            </a:r>
            <a:r>
              <a:rPr lang="en-US" sz="2100" dirty="0"/>
              <a:t>; may already be installed!</a:t>
            </a:r>
          </a:p>
          <a:p>
            <a:pPr lvl="1"/>
            <a:r>
              <a:rPr lang="en-US" sz="2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dnf</a:t>
            </a: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 install postfix</a:t>
            </a:r>
          </a:p>
          <a:p>
            <a:r>
              <a:rPr lang="en-US" sz="2400" dirty="0"/>
              <a:t>Install Dovecot</a:t>
            </a:r>
          </a:p>
          <a:p>
            <a:pPr lvl="1"/>
            <a:r>
              <a:rPr lang="en-US" sz="2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dnf</a:t>
            </a: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 install dovecot</a:t>
            </a:r>
          </a:p>
          <a:p>
            <a:r>
              <a:rPr lang="en-US" sz="2400" strike="sngStrike" dirty="0"/>
              <a:t>Install </a:t>
            </a:r>
            <a:r>
              <a:rPr lang="en-US" sz="2400" strike="sngStrike" dirty="0" err="1"/>
              <a:t>SquirrelMail</a:t>
            </a:r>
            <a:endParaRPr lang="en-US" sz="2400" strike="sngStrike" dirty="0"/>
          </a:p>
          <a:p>
            <a:pPr lvl="1"/>
            <a:r>
              <a:rPr lang="en-US" sz="2100" strike="sngStrike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dnf</a:t>
            </a:r>
            <a:r>
              <a:rPr lang="en-US" sz="2100" strike="sngStrike" dirty="0">
                <a:latin typeface="Courier New" panose="02070309020205020404" pitchFamily="49" charset="0"/>
                <a:cs typeface="Courier New" panose="02070309020205020404" pitchFamily="49" charset="0"/>
              </a:rPr>
              <a:t> install </a:t>
            </a:r>
            <a:r>
              <a:rPr lang="en-US" sz="2100" strike="sngStrik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squirrelmail</a:t>
            </a:r>
            <a:endParaRPr lang="en-US" sz="2100" strike="sngStrik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100" strike="sngStrike" dirty="0"/>
              <a:t>Requires Extra Packages for Enterprise Linux (EPEL)</a:t>
            </a:r>
          </a:p>
          <a:p>
            <a:pPr lvl="2"/>
            <a:r>
              <a:rPr lang="en-US" sz="1900" strike="sngStrike" dirty="0">
                <a:latin typeface="Courier New" panose="02070309020205020404" pitchFamily="49" charset="0"/>
                <a:cs typeface="Courier New" panose="02070309020205020404" pitchFamily="49" charset="0"/>
              </a:rPr>
              <a:t>rpm -</a:t>
            </a:r>
            <a:r>
              <a:rPr lang="en-US" sz="1900" strike="sngStrike" dirty="0" err="1">
                <a:latin typeface="Courier New" panose="02070309020205020404" pitchFamily="49" charset="0"/>
                <a:cs typeface="Courier New" panose="02070309020205020404" pitchFamily="49" charset="0"/>
              </a:rPr>
              <a:t>Uvh</a:t>
            </a:r>
            <a:r>
              <a:rPr lang="en-US" sz="1900" strike="sngStrik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strike="sngStrike" dirty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https://dl.fedoraproject.org/pub/epel/epel-release-latest-7.noarch.rpm</a:t>
            </a:r>
            <a:endParaRPr lang="en-US" sz="1900" strike="sngStrik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900" strike="sngStrike" dirty="0"/>
              <a:t>EPEL may already be installed; retry</a:t>
            </a:r>
            <a:r>
              <a:rPr lang="en-US" sz="1900" strike="sngStrike" dirty="0">
                <a:latin typeface="Courier New" panose="02070309020205020404" pitchFamily="49" charset="0"/>
                <a:cs typeface="Courier New" panose="02070309020205020404" pitchFamily="49" charset="0"/>
              </a:rPr>
              <a:t> yum install </a:t>
            </a:r>
            <a:r>
              <a:rPr lang="en-US" sz="1900" strike="sngStrik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squirrelmail</a:t>
            </a:r>
            <a:r>
              <a:rPr lang="en-US" sz="1900" strike="sngStrik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strike="sngStrike" dirty="0"/>
              <a:t>after installing the above RPM</a:t>
            </a:r>
          </a:p>
          <a:p>
            <a:r>
              <a:rPr lang="en-US" sz="2400" dirty="0"/>
              <a:t>Optionally install all packages at once!</a:t>
            </a:r>
          </a:p>
          <a:p>
            <a:pPr lvl="1"/>
            <a:r>
              <a:rPr lang="en-US" sz="2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dnf</a:t>
            </a: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 install postfix dovecot telnet</a:t>
            </a:r>
          </a:p>
          <a:p>
            <a:endParaRPr lang="en-US" dirty="0"/>
          </a:p>
        </p:txBody>
      </p:sp>
      <p:pic>
        <p:nvPicPr>
          <p:cNvPr id="4" name="Picture 2" descr="https://encrypted-tbn1.gstatic.com/images?q=tbn:ANd9GcQa0TJHn-soj3Kp-68fHvHF987Q66RUHwQRGun-iPalj45_xM6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3629" y="1845734"/>
            <a:ext cx="3292051" cy="219071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6929074" y="4223278"/>
            <a:ext cx="422660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Install telnet too!</a:t>
            </a:r>
          </a:p>
        </p:txBody>
      </p:sp>
    </p:spTree>
    <p:extLst>
      <p:ext uri="{BB962C8B-B14F-4D97-AF65-F5344CB8AC3E}">
        <p14:creationId xmlns:p14="http://schemas.microsoft.com/office/powerpoint/2010/main" val="177183573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E-Mail Services Configuration - Postfix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70746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Postfix – Mail Transfer Agent (MTA) SMTP Server</a:t>
            </a:r>
          </a:p>
          <a:p>
            <a:pPr lvl="1"/>
            <a:r>
              <a:rPr lang="en-US" dirty="0"/>
              <a:t>First introduced in 1998</a:t>
            </a:r>
          </a:p>
          <a:p>
            <a:pPr lvl="1"/>
            <a:r>
              <a:rPr lang="en-US" dirty="0"/>
              <a:t>Latest release February 24, 2016</a:t>
            </a:r>
          </a:p>
          <a:p>
            <a:pPr lvl="1"/>
            <a:r>
              <a:rPr lang="en-US" dirty="0"/>
              <a:t>Can be combined with other services for extra features</a:t>
            </a:r>
          </a:p>
          <a:p>
            <a:r>
              <a:rPr lang="en-US" dirty="0"/>
              <a:t>Configure Postfix – MTA</a:t>
            </a:r>
          </a:p>
          <a:p>
            <a:pPr lvl="1"/>
            <a:r>
              <a:rPr lang="en-US" dirty="0"/>
              <a:t>Edit the following lines in the file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/etc/postfix/main.cf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myhostname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##.megastuff.biz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mydomain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##.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megastuff.biz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myorigin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mydomain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mydestination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myhostname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localhost.$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mydomain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localhost,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mydomain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mynetworks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127.0.0.0/8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home_mailbox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Maildir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  <a:p>
            <a:r>
              <a:rPr lang="en-US" dirty="0">
                <a:cs typeface="Courier New" panose="02070309020205020404" pitchFamily="49" charset="0"/>
              </a:rPr>
              <a:t>Start and enable postfix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systemctl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start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postfix.service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systemctl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enable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postfix.service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Picture 2" descr="https://encrypted-tbn1.gstatic.com/images?q=tbn:ANd9GcQa0TJHn-soj3Kp-68fHvHF987Q66RUHwQRGun-iPalj45_xM6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3629" y="1845734"/>
            <a:ext cx="3292051" cy="219071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915261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E-Mail Services Test – Postfix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 Postfix – replace username with your local username!</a:t>
            </a:r>
          </a:p>
        </p:txBody>
      </p:sp>
      <p:pic>
        <p:nvPicPr>
          <p:cNvPr id="4" name="Picture 2" descr="https://encrypted-tbn1.gstatic.com/images?q=tbn:ANd9GcQa0TJHn-soj3Kp-68fHvHF987Q66RUHwQRGun-iPalj45_xM6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3629" y="1845734"/>
            <a:ext cx="3292051" cy="219071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97280" y="2210809"/>
            <a:ext cx="64389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telnet localhost 25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Trying ::1...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Connected to localhost.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Escape character is '^]'.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220 localmail.megastuff.biz ESMTP Postfix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ehlo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localhost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250-localmail.megastuff.biz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250-PIPELINING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250-SIZE 10240000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250-VRFY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250-ETRN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250-ENHANCEDSTATUSCODES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250-8BITMIME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250 DSN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mail from: &lt;username&gt;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250 2.1.0 Ok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rcpt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to: &lt;username&gt;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250 2.1.5 Ok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354 End data with &lt;CR&gt;&lt;LF&gt;.&lt;CR&gt;&lt;LF&gt;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Test message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250 2.0.0 Ok: queued as 88FC541D5CC1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quit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221 2.0.0 Bye</a:t>
            </a:r>
          </a:p>
          <a:p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Connection closed by foreign host.</a:t>
            </a:r>
          </a:p>
        </p:txBody>
      </p:sp>
    </p:spTree>
    <p:extLst>
      <p:ext uri="{BB962C8B-B14F-4D97-AF65-F5344CB8AC3E}">
        <p14:creationId xmlns:p14="http://schemas.microsoft.com/office/powerpoint/2010/main" val="1782433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Remaining Semester Topics*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3"/>
            <a:ext cx="4937760" cy="4451157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File Transfer Services</a:t>
            </a:r>
          </a:p>
          <a:p>
            <a:pPr lvl="1"/>
            <a:r>
              <a:rPr lang="en-US" sz="2000" dirty="0"/>
              <a:t>FTP</a:t>
            </a:r>
          </a:p>
          <a:p>
            <a:pPr lvl="1"/>
            <a:r>
              <a:rPr lang="en-US" sz="2000" dirty="0"/>
              <a:t>SCP, SFTP, </a:t>
            </a:r>
            <a:r>
              <a:rPr lang="en-US" sz="2000" dirty="0" err="1"/>
              <a:t>RSync</a:t>
            </a:r>
            <a:endParaRPr lang="en-US" sz="2000" dirty="0"/>
          </a:p>
          <a:p>
            <a:pPr lvl="1"/>
            <a:r>
              <a:rPr lang="en-US" sz="2000" dirty="0"/>
              <a:t>NFS, CIFS, SMB</a:t>
            </a:r>
          </a:p>
          <a:p>
            <a:r>
              <a:rPr lang="en-US" sz="2200" dirty="0"/>
              <a:t>Network Functions</a:t>
            </a:r>
          </a:p>
          <a:p>
            <a:r>
              <a:rPr lang="en-US" sz="2400" dirty="0"/>
              <a:t>Security</a:t>
            </a:r>
          </a:p>
          <a:p>
            <a:pPr lvl="1"/>
            <a:r>
              <a:rPr lang="en-US" sz="2000" dirty="0"/>
              <a:t>HTTP Authentication</a:t>
            </a:r>
          </a:p>
          <a:p>
            <a:pPr lvl="1"/>
            <a:r>
              <a:rPr lang="en-US" sz="2000" dirty="0"/>
              <a:t>HTTPS/SSL</a:t>
            </a:r>
          </a:p>
          <a:p>
            <a:pPr lvl="1"/>
            <a:r>
              <a:rPr lang="en-US" sz="2000" dirty="0"/>
              <a:t>Firewall</a:t>
            </a:r>
          </a:p>
          <a:p>
            <a:pPr lvl="1"/>
            <a:r>
              <a:rPr lang="en-US" sz="2000" dirty="0" err="1"/>
              <a:t>SELinux</a:t>
            </a:r>
            <a:endParaRPr lang="en-US" sz="2000" dirty="0"/>
          </a:p>
          <a:p>
            <a:pPr lvl="1"/>
            <a:r>
              <a:rPr lang="en-US" sz="2000" dirty="0"/>
              <a:t>Public Key Cryptography</a:t>
            </a:r>
          </a:p>
          <a:p>
            <a:r>
              <a:rPr lang="en-US" sz="2000" dirty="0"/>
              <a:t>Performance Tuning</a:t>
            </a:r>
          </a:p>
          <a:p>
            <a:r>
              <a:rPr lang="en-US" sz="2000" dirty="0"/>
              <a:t>Clouds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4"/>
            <a:ext cx="5314950" cy="4525569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E-Mail Services</a:t>
            </a:r>
          </a:p>
          <a:p>
            <a:pPr lvl="1"/>
            <a:r>
              <a:rPr lang="en-US" sz="2000" dirty="0"/>
              <a:t>SMTP</a:t>
            </a:r>
          </a:p>
          <a:p>
            <a:pPr lvl="1"/>
            <a:r>
              <a:rPr lang="en-US" sz="2000" dirty="0"/>
              <a:t>POP</a:t>
            </a:r>
          </a:p>
          <a:p>
            <a:pPr lvl="1"/>
            <a:r>
              <a:rPr lang="en-US" sz="2000" dirty="0"/>
              <a:t>Postfix</a:t>
            </a:r>
          </a:p>
          <a:p>
            <a:pPr lvl="1"/>
            <a:r>
              <a:rPr lang="en-US" sz="2000" dirty="0"/>
              <a:t>Dovecot</a:t>
            </a:r>
          </a:p>
          <a:p>
            <a:pPr lvl="1"/>
            <a:r>
              <a:rPr lang="en-US" sz="2000" dirty="0" err="1"/>
              <a:t>SquirrelMail</a:t>
            </a:r>
            <a:endParaRPr lang="en-US" sz="2000" dirty="0"/>
          </a:p>
          <a:p>
            <a:pPr lvl="1"/>
            <a:r>
              <a:rPr lang="en-US" sz="2000" dirty="0" err="1"/>
              <a:t>Roundcube</a:t>
            </a:r>
            <a:endParaRPr lang="en-US" sz="2000" dirty="0"/>
          </a:p>
          <a:p>
            <a:r>
              <a:rPr lang="en-US" sz="2400" dirty="0"/>
              <a:t>Monitoring</a:t>
            </a:r>
          </a:p>
          <a:p>
            <a:r>
              <a:rPr lang="en-US" sz="2400" dirty="0"/>
              <a:t>Backups</a:t>
            </a:r>
          </a:p>
          <a:p>
            <a:r>
              <a:rPr lang="en-US" sz="2400" dirty="0"/>
              <a:t>Documentation and Config Management</a:t>
            </a:r>
          </a:p>
          <a:p>
            <a:r>
              <a:rPr lang="en-US" sz="2400" dirty="0"/>
              <a:t>Final Exam</a:t>
            </a:r>
          </a:p>
          <a:p>
            <a:r>
              <a:rPr lang="en-US" sz="2400" dirty="0"/>
              <a:t>Other?</a:t>
            </a:r>
          </a:p>
          <a:p>
            <a:r>
              <a:rPr lang="en-US" sz="2200" dirty="0"/>
              <a:t>* Exact topics may change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182566485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E-Mail Services Test – Postfix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 Postfix – replace username with your local username!</a:t>
            </a:r>
          </a:p>
        </p:txBody>
      </p:sp>
      <p:pic>
        <p:nvPicPr>
          <p:cNvPr id="4" name="Picture 2" descr="https://encrypted-tbn1.gstatic.com/images?q=tbn:ANd9GcQa0TJHn-soj3Kp-68fHvHF987Q66RUHwQRGun-iPalj45_xM6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3629" y="1845734"/>
            <a:ext cx="3292051" cy="219071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97280" y="2220334"/>
            <a:ext cx="64389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cd /home/username/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Maildir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/new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1459693090.V802I34031fM776401.ecsc325-120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cat 1459693090.V802I34031fM776401.ecsc325-120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Return-Path: &lt;jpatalon@megastuff.biz&gt;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X-Original-To: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jpatalon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Delivered-To: jpatalon@megastuff.biz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Received: from localhost (localhost [IPv6:::1])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by localmail.megastuff.biz (Postfix) with ESMTP id 88FC541D5CC1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&lt;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jpatalon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&gt;; Sun,  3 Apr 2016 10:17:13 -0400 (EDT)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Message-Id: &lt;20160403141723.88FC541D5CC1@localmail.megastuff.biz&gt;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Date: Sun,  3 Apr 2016 10:17:13 -0400 (EDT)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From: jpatalon@megastuff.biz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Test message</a:t>
            </a:r>
          </a:p>
        </p:txBody>
      </p:sp>
    </p:spTree>
    <p:extLst>
      <p:ext uri="{BB962C8B-B14F-4D97-AF65-F5344CB8AC3E}">
        <p14:creationId xmlns:p14="http://schemas.microsoft.com/office/powerpoint/2010/main" val="365359115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E-Mail Services Configuration - Dovecot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Dovecot – Mail Delivery Agent (MDA) with IMAP &amp; POP3</a:t>
            </a:r>
          </a:p>
          <a:p>
            <a:pPr lvl="1"/>
            <a:r>
              <a:rPr lang="en-US" dirty="0"/>
              <a:t>First introduced in 2002</a:t>
            </a:r>
          </a:p>
          <a:p>
            <a:pPr lvl="1"/>
            <a:r>
              <a:rPr lang="en-US" dirty="0"/>
              <a:t>Latest release March 16, 2016</a:t>
            </a:r>
          </a:p>
          <a:p>
            <a:pPr lvl="1"/>
            <a:r>
              <a:rPr lang="en-US" dirty="0"/>
              <a:t>Can be combined with other services for extra features</a:t>
            </a:r>
          </a:p>
          <a:p>
            <a:r>
              <a:rPr lang="en-US" dirty="0"/>
              <a:t>Configure Dovecot – 1/2</a:t>
            </a:r>
          </a:p>
          <a:p>
            <a:pPr lvl="1"/>
            <a:r>
              <a:rPr lang="en-US" dirty="0"/>
              <a:t>Edit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/dovecot/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dovecot.conf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protocols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pop3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lmtp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Edit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/dovecot/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conf.d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/10-mail.conf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mail_location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maildir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:~/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Maildir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Edit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/dovecot/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conf.d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/10-auth.conf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disable_plaintext_auth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no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auth_mechanisms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plain login</a:t>
            </a:r>
          </a:p>
        </p:txBody>
      </p:sp>
      <p:pic>
        <p:nvPicPr>
          <p:cNvPr id="4" name="Picture 2" descr="https://encrypted-tbn1.gstatic.com/images?q=tbn:ANd9GcQa0TJHn-soj3Kp-68fHvHF987Q66RUHwQRGun-iPalj45_xM6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3629" y="1845734"/>
            <a:ext cx="3292051" cy="219071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933929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E-Mail Services Configuration - Dovecot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Configure Dovecot – 2/2</a:t>
            </a:r>
          </a:p>
          <a:p>
            <a:pPr lvl="1"/>
            <a:r>
              <a:rPr lang="en-US" dirty="0"/>
              <a:t>Edit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/dovecot/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conf.d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/10-master.conf </a:t>
            </a:r>
          </a:p>
          <a:p>
            <a:pPr lvl="2"/>
            <a:r>
              <a:rPr lang="en-US" sz="1600" dirty="0"/>
              <a:t>near line 89</a:t>
            </a:r>
          </a:p>
          <a:p>
            <a:pPr lvl="2"/>
            <a:endParaRPr lang="en-US" sz="1600" dirty="0"/>
          </a:p>
          <a:p>
            <a:pPr lvl="2"/>
            <a:endParaRPr lang="en-US" sz="1600" dirty="0"/>
          </a:p>
          <a:p>
            <a:pPr lvl="2"/>
            <a:endParaRPr lang="en-US" sz="1600" dirty="0"/>
          </a:p>
          <a:p>
            <a:pPr lvl="2"/>
            <a:endParaRPr lang="en-US" sz="1600" dirty="0"/>
          </a:p>
          <a:p>
            <a:r>
              <a:rPr lang="en-US" dirty="0">
                <a:cs typeface="Courier New" panose="02070309020205020404" pitchFamily="49" charset="0"/>
              </a:rPr>
              <a:t>Start and enable Dovecot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systemctl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start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dovecot.service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systemctl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enable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dovecot.service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Picture 2" descr="https://encrypted-tbn1.gstatic.com/images?q=tbn:ANd9GcQa0TJHn-soj3Kp-68fHvHF987Q66RUHwQRGun-iPalj45_xM6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3629" y="1845734"/>
            <a:ext cx="3292051" cy="219071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97280" y="2748904"/>
            <a:ext cx="645604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unix_listener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auth-userdb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#mode = 0666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user = postfix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group = postfix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96902824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E-Mail Services Test – Dovecot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 Dovecot – replace username with your local username!</a:t>
            </a:r>
          </a:p>
        </p:txBody>
      </p:sp>
      <p:pic>
        <p:nvPicPr>
          <p:cNvPr id="4" name="Picture 2" descr="https://encrypted-tbn1.gstatic.com/images?q=tbn:ANd9GcQa0TJHn-soj3Kp-68fHvHF987Q66RUHwQRGun-iPalj45_xM6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3629" y="1845734"/>
            <a:ext cx="3292051" cy="219071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97280" y="2210809"/>
            <a:ext cx="64389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telnet localhost 110</a:t>
            </a:r>
          </a:p>
          <a:p>
            <a:r>
              <a:rPr lang="en-US" sz="700" dirty="0">
                <a:latin typeface="Courier New" panose="02070309020205020404" pitchFamily="49" charset="0"/>
                <a:cs typeface="Courier New" panose="02070309020205020404" pitchFamily="49" charset="0"/>
              </a:rPr>
              <a:t>Trying ::1...</a:t>
            </a:r>
          </a:p>
          <a:p>
            <a:r>
              <a:rPr lang="en-US" sz="700" dirty="0">
                <a:latin typeface="Courier New" panose="02070309020205020404" pitchFamily="49" charset="0"/>
                <a:cs typeface="Courier New" panose="02070309020205020404" pitchFamily="49" charset="0"/>
              </a:rPr>
              <a:t>Connected to localhost.</a:t>
            </a:r>
          </a:p>
          <a:p>
            <a:r>
              <a:rPr lang="en-US" sz="700" dirty="0">
                <a:latin typeface="Courier New" panose="02070309020205020404" pitchFamily="49" charset="0"/>
                <a:cs typeface="Courier New" panose="02070309020205020404" pitchFamily="49" charset="0"/>
              </a:rPr>
              <a:t>Escape character is '^]'.</a:t>
            </a:r>
          </a:p>
          <a:p>
            <a:r>
              <a:rPr lang="en-US" sz="700" dirty="0">
                <a:latin typeface="Courier New" panose="02070309020205020404" pitchFamily="49" charset="0"/>
                <a:cs typeface="Courier New" panose="02070309020205020404" pitchFamily="49" charset="0"/>
              </a:rPr>
              <a:t>+OK Dovecot ready.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user username</a:t>
            </a:r>
          </a:p>
          <a:p>
            <a:r>
              <a:rPr lang="en-US" sz="700" dirty="0">
                <a:latin typeface="Courier New" panose="02070309020205020404" pitchFamily="49" charset="0"/>
                <a:cs typeface="Courier New" panose="02070309020205020404" pitchFamily="49" charset="0"/>
              </a:rPr>
              <a:t>+OK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pass password</a:t>
            </a:r>
          </a:p>
          <a:p>
            <a:r>
              <a:rPr lang="en-US" sz="700" dirty="0">
                <a:latin typeface="Courier New" panose="02070309020205020404" pitchFamily="49" charset="0"/>
                <a:cs typeface="Courier New" panose="02070309020205020404" pitchFamily="49" charset="0"/>
              </a:rPr>
              <a:t>+OK Logged in.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</a:p>
          <a:p>
            <a:r>
              <a:rPr lang="en-US" sz="700" dirty="0">
                <a:latin typeface="Courier New" panose="02070309020205020404" pitchFamily="49" charset="0"/>
                <a:cs typeface="Courier New" panose="02070309020205020404" pitchFamily="49" charset="0"/>
              </a:rPr>
              <a:t>+OK 1 messages:</a:t>
            </a:r>
          </a:p>
          <a:p>
            <a:r>
              <a:rPr lang="en-US" sz="700" dirty="0">
                <a:latin typeface="Courier New" panose="02070309020205020404" pitchFamily="49" charset="0"/>
                <a:cs typeface="Courier New" panose="02070309020205020404" pitchFamily="49" charset="0"/>
              </a:rPr>
              <a:t>1 446</a:t>
            </a:r>
          </a:p>
          <a:p>
            <a:r>
              <a:rPr lang="en-US" sz="7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</a:t>
            </a:r>
          </a:p>
          <a:p>
            <a:r>
              <a:rPr lang="en-US" sz="700" dirty="0">
                <a:latin typeface="Courier New" panose="02070309020205020404" pitchFamily="49" charset="0"/>
                <a:cs typeface="Courier New" panose="02070309020205020404" pitchFamily="49" charset="0"/>
              </a:rPr>
              <a:t>+OK 446 octets</a:t>
            </a:r>
          </a:p>
          <a:p>
            <a:r>
              <a:rPr lang="en-US" sz="700" dirty="0">
                <a:latin typeface="Courier New" panose="02070309020205020404" pitchFamily="49" charset="0"/>
                <a:cs typeface="Courier New" panose="02070309020205020404" pitchFamily="49" charset="0"/>
              </a:rPr>
              <a:t>Return-Path: &lt;jpatalon@megastuff.biz&gt;</a:t>
            </a:r>
          </a:p>
          <a:p>
            <a:r>
              <a:rPr lang="en-US" sz="700" dirty="0">
                <a:latin typeface="Courier New" panose="02070309020205020404" pitchFamily="49" charset="0"/>
                <a:cs typeface="Courier New" panose="02070309020205020404" pitchFamily="49" charset="0"/>
              </a:rPr>
              <a:t>X-Original-To: </a:t>
            </a:r>
            <a:r>
              <a:rPr lang="en-US" sz="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jpatalon</a:t>
            </a:r>
            <a:endParaRPr lang="en-US" sz="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700" dirty="0">
                <a:latin typeface="Courier New" panose="02070309020205020404" pitchFamily="49" charset="0"/>
                <a:cs typeface="Courier New" panose="02070309020205020404" pitchFamily="49" charset="0"/>
              </a:rPr>
              <a:t>Delivered-To: jpatalon@megastuff.biz</a:t>
            </a:r>
          </a:p>
          <a:p>
            <a:r>
              <a:rPr lang="en-US" sz="700" dirty="0">
                <a:latin typeface="Courier New" panose="02070309020205020404" pitchFamily="49" charset="0"/>
                <a:cs typeface="Courier New" panose="02070309020205020404" pitchFamily="49" charset="0"/>
              </a:rPr>
              <a:t>Received: from localhost (localhost [IPv6:::1])</a:t>
            </a:r>
          </a:p>
          <a:p>
            <a:r>
              <a:rPr lang="en-US" sz="7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by localmail.megastuff.biz (Postfix) with ESMTP id 88FC541D5CC1</a:t>
            </a:r>
          </a:p>
          <a:p>
            <a:r>
              <a:rPr lang="en-US" sz="7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&lt;</a:t>
            </a:r>
            <a:r>
              <a:rPr lang="en-US" sz="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jpatalon</a:t>
            </a:r>
            <a:r>
              <a:rPr lang="en-US" sz="700" dirty="0">
                <a:latin typeface="Courier New" panose="02070309020205020404" pitchFamily="49" charset="0"/>
                <a:cs typeface="Courier New" panose="02070309020205020404" pitchFamily="49" charset="0"/>
              </a:rPr>
              <a:t>&gt;; Sun,  3 Apr 2016 10:17:13 -0400 (EDT)</a:t>
            </a:r>
          </a:p>
          <a:p>
            <a:r>
              <a:rPr lang="en-US" sz="700" dirty="0">
                <a:latin typeface="Courier New" panose="02070309020205020404" pitchFamily="49" charset="0"/>
                <a:cs typeface="Courier New" panose="02070309020205020404" pitchFamily="49" charset="0"/>
              </a:rPr>
              <a:t>Message-Id: &lt;20160403141723.88FC541D5CC1@localmail.megastuff.biz&gt;</a:t>
            </a:r>
          </a:p>
          <a:p>
            <a:r>
              <a:rPr lang="en-US" sz="700" dirty="0">
                <a:latin typeface="Courier New" panose="02070309020205020404" pitchFamily="49" charset="0"/>
                <a:cs typeface="Courier New" panose="02070309020205020404" pitchFamily="49" charset="0"/>
              </a:rPr>
              <a:t>Date: Sun,  3 Apr 2016 10:17:13 -0400 (EDT)</a:t>
            </a:r>
          </a:p>
          <a:p>
            <a:r>
              <a:rPr lang="en-US" sz="700" dirty="0">
                <a:latin typeface="Courier New" panose="02070309020205020404" pitchFamily="49" charset="0"/>
                <a:cs typeface="Courier New" panose="02070309020205020404" pitchFamily="49" charset="0"/>
              </a:rPr>
              <a:t>From: jpatalon@megastuff.biz</a:t>
            </a:r>
          </a:p>
          <a:p>
            <a:endParaRPr lang="en-US" sz="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700" dirty="0">
                <a:latin typeface="Courier New" panose="02070309020205020404" pitchFamily="49" charset="0"/>
                <a:cs typeface="Courier New" panose="02070309020205020404" pitchFamily="49" charset="0"/>
              </a:rPr>
              <a:t>Test message</a:t>
            </a:r>
          </a:p>
          <a:p>
            <a:r>
              <a:rPr lang="en-US" sz="7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quit</a:t>
            </a:r>
          </a:p>
          <a:p>
            <a:r>
              <a:rPr lang="en-US" sz="700" dirty="0">
                <a:latin typeface="Courier New" panose="02070309020205020404" pitchFamily="49" charset="0"/>
                <a:cs typeface="Courier New" panose="02070309020205020404" pitchFamily="49" charset="0"/>
              </a:rPr>
              <a:t>+OK Logging out.</a:t>
            </a:r>
          </a:p>
          <a:p>
            <a:r>
              <a:rPr lang="en-US" sz="700" dirty="0">
                <a:latin typeface="Courier New" panose="02070309020205020404" pitchFamily="49" charset="0"/>
                <a:cs typeface="Courier New" panose="02070309020205020404" pitchFamily="49" charset="0"/>
              </a:rPr>
              <a:t>Connection closed by foreign host.</a:t>
            </a:r>
          </a:p>
        </p:txBody>
      </p:sp>
    </p:spTree>
    <p:extLst>
      <p:ext uri="{BB962C8B-B14F-4D97-AF65-F5344CB8AC3E}">
        <p14:creationId xmlns:p14="http://schemas.microsoft.com/office/powerpoint/2010/main" val="137339134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97279" y="286603"/>
            <a:ext cx="10551795" cy="1450757"/>
          </a:xfrm>
        </p:spPr>
        <p:txBody>
          <a:bodyPr/>
          <a:lstStyle/>
          <a:p>
            <a:r>
              <a:rPr lang="en-US" dirty="0"/>
              <a:t>E-Mail Services Configuration - </a:t>
            </a:r>
            <a:r>
              <a:rPr lang="en-US" dirty="0" err="1"/>
              <a:t>Roundcube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10812224" cy="4897966"/>
          </a:xfrm>
        </p:spPr>
        <p:txBody>
          <a:bodyPr>
            <a:normAutofit/>
          </a:bodyPr>
          <a:lstStyle/>
          <a:p>
            <a:r>
              <a:rPr lang="en-US" dirty="0" err="1"/>
              <a:t>Roundcube</a:t>
            </a:r>
            <a:endParaRPr lang="en-US" dirty="0"/>
          </a:p>
          <a:p>
            <a:pPr lvl="1"/>
            <a:r>
              <a:rPr lang="en-US" dirty="0"/>
              <a:t>A browser-based multilingual IMAP client with an application-like </a:t>
            </a:r>
            <a:br>
              <a:rPr lang="en-US" dirty="0"/>
            </a:br>
            <a:r>
              <a:rPr lang="en-US" dirty="0"/>
              <a:t>user </a:t>
            </a:r>
            <a:r>
              <a:rPr lang="en-US" dirty="0" err="1"/>
              <a:t>interface.Configure</a:t>
            </a:r>
            <a:r>
              <a:rPr lang="en-US" dirty="0"/>
              <a:t> </a:t>
            </a:r>
            <a:r>
              <a:rPr lang="en-US" dirty="0" err="1"/>
              <a:t>Roundcube</a:t>
            </a:r>
            <a:endParaRPr lang="en-US" dirty="0"/>
          </a:p>
          <a:p>
            <a:pPr lvl="1"/>
            <a:r>
              <a:rPr lang="en-US" dirty="0"/>
              <a:t>Fully functional email client, with MIME support, address book, </a:t>
            </a:r>
            <a:br>
              <a:rPr lang="en-US" dirty="0"/>
            </a:br>
            <a:r>
              <a:rPr lang="en-US" dirty="0"/>
              <a:t>folders, searching and spell checking. </a:t>
            </a:r>
          </a:p>
          <a:p>
            <a:r>
              <a:rPr lang="en-US" dirty="0"/>
              <a:t>Install </a:t>
            </a:r>
            <a:r>
              <a:rPr lang="en-US" dirty="0" err="1"/>
              <a:t>Roundcube</a:t>
            </a:r>
            <a:r>
              <a:rPr lang="en-US" dirty="0"/>
              <a:t> 1/5</a:t>
            </a:r>
          </a:p>
          <a:p>
            <a:pPr lvl="1"/>
            <a:r>
              <a:rPr lang="en-US" dirty="0"/>
              <a:t>Download version </a:t>
            </a:r>
            <a:r>
              <a:rPr lang="en-US" b="1" u="sng" dirty="0"/>
              <a:t>1.6.10</a:t>
            </a:r>
            <a:r>
              <a:rPr lang="en-US" dirty="0"/>
              <a:t> (newer versions have compatibility issues!)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mkdir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roundcube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cd 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roundcube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wget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https://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github.com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roundcube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roundcubemail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/releases/download/1.6.10/roundcubemail-1.6.10-complete.tar.gz</a:t>
            </a:r>
            <a:endParaRPr lang="en-US" sz="1200" dirty="0">
              <a:cs typeface="Courier New" panose="02070309020205020404" pitchFamily="49" charset="0"/>
            </a:endParaRPr>
          </a:p>
          <a:p>
            <a:pPr lvl="1"/>
            <a:r>
              <a:rPr lang="en-US" dirty="0" err="1"/>
              <a:t>Uncompress</a:t>
            </a:r>
            <a:r>
              <a:rPr lang="en-US" dirty="0"/>
              <a:t> </a:t>
            </a:r>
            <a:r>
              <a:rPr lang="en-US" dirty="0" err="1"/>
              <a:t>tarball</a:t>
            </a:r>
            <a:r>
              <a:rPr lang="en-US" dirty="0"/>
              <a:t> archive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zxvf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roundcubemail-*.tar.gz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Move </a:t>
            </a:r>
            <a:r>
              <a:rPr lang="en-US" dirty="0" err="1">
                <a:cs typeface="Courier New" panose="02070309020205020404" pitchFamily="49" charset="0"/>
              </a:rPr>
              <a:t>roundcube</a:t>
            </a:r>
            <a:r>
              <a:rPr lang="en-US" dirty="0">
                <a:cs typeface="Courier New" panose="02070309020205020404" pitchFamily="49" charset="0"/>
              </a:rPr>
              <a:t> directory to /</a:t>
            </a:r>
            <a:r>
              <a:rPr lang="en-US" dirty="0" err="1">
                <a:cs typeface="Courier New" panose="02070309020205020404" pitchFamily="49" charset="0"/>
              </a:rPr>
              <a:t>var</a:t>
            </a:r>
            <a:r>
              <a:rPr lang="en-US" dirty="0">
                <a:cs typeface="Courier New" panose="02070309020205020404" pitchFamily="49" charset="0"/>
              </a:rPr>
              <a:t>/www directory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mv roundcubemail-1.6.10 /var/www/</a:t>
            </a:r>
          </a:p>
        </p:txBody>
      </p:sp>
      <p:pic>
        <p:nvPicPr>
          <p:cNvPr id="4" name="Picture 2" descr="https://encrypted-tbn1.gstatic.com/images?q=tbn:ANd9GcQa0TJHn-soj3Kp-68fHvHF987Q66RUHwQRGun-iPalj45_xM6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3629" y="1845734"/>
            <a:ext cx="3292051" cy="219071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 rot="21443784">
            <a:off x="7451035" y="4865803"/>
            <a:ext cx="4740965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Modern Webmail Client</a:t>
            </a:r>
          </a:p>
        </p:txBody>
      </p:sp>
    </p:spTree>
    <p:extLst>
      <p:ext uri="{BB962C8B-B14F-4D97-AF65-F5344CB8AC3E}">
        <p14:creationId xmlns:p14="http://schemas.microsoft.com/office/powerpoint/2010/main" val="32431327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97279" y="286603"/>
            <a:ext cx="10551795" cy="1450757"/>
          </a:xfrm>
        </p:spPr>
        <p:txBody>
          <a:bodyPr/>
          <a:lstStyle/>
          <a:p>
            <a:r>
              <a:rPr lang="en-US" dirty="0"/>
              <a:t>E-Mail Services Configuration - </a:t>
            </a:r>
            <a:r>
              <a:rPr lang="en-US" dirty="0" err="1"/>
              <a:t>Roundcube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097277" y="1845735"/>
            <a:ext cx="10551795" cy="450537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Install </a:t>
            </a:r>
            <a:r>
              <a:rPr lang="en-US" dirty="0" err="1"/>
              <a:t>Roundcube</a:t>
            </a:r>
            <a:r>
              <a:rPr lang="en-US" dirty="0"/>
              <a:t> 2/5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Create a symbolic link</a:t>
            </a:r>
          </a:p>
          <a:p>
            <a:pPr marL="384048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cd /var/www</a:t>
            </a:r>
          </a:p>
          <a:p>
            <a:pPr marL="566928" lvl="3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ln -s ./roundcubemail-1.6.10 ./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roundcube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Set ownership &amp; permissions</a:t>
            </a:r>
          </a:p>
          <a:p>
            <a:pPr marL="566928" lvl="3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cd 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/www/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roundcube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  <a:p>
            <a:pPr marL="566928" lvl="3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-R ug-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w,o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./</a:t>
            </a:r>
          </a:p>
          <a:p>
            <a:pPr marL="566928" lvl="3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u+rwX,g+rX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./</a:t>
            </a:r>
          </a:p>
          <a:p>
            <a:pPr marL="566928" lvl="3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ug+rwX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./temp ./logs</a:t>
            </a:r>
          </a:p>
          <a:p>
            <a:pPr marL="566928" lvl="3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chown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root:apache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./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Set up database</a:t>
            </a:r>
          </a:p>
          <a:p>
            <a:pPr marL="566928" lvl="3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mysql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-u root -p</a:t>
            </a:r>
          </a:p>
          <a:p>
            <a:pPr marL="749808" lvl="4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CREATE DATABASE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roundcubemail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CHARACTER SET utf8 COLLATE utf8_general_ci;</a:t>
            </a:r>
          </a:p>
          <a:p>
            <a:pPr marL="749808" lvl="4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GRANT ALL PRIVILEGES ON roundcubemail.*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roundcube@localhost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IDENTIFIED BY 'password';</a:t>
            </a:r>
          </a:p>
          <a:p>
            <a:pPr marL="749808" lvl="4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flush privileges;</a:t>
            </a:r>
          </a:p>
          <a:p>
            <a:pPr marL="749808" lvl="4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quit;</a:t>
            </a:r>
          </a:p>
          <a:p>
            <a:pPr marL="566928" lvl="3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mysql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roundcubemail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 SQL/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mysql.initial.sql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-p     </a:t>
            </a:r>
            <a:r>
              <a:rPr lang="en-US" strike="sngStrike" dirty="0">
                <a:latin typeface="Courier New" panose="02070309020205020404" pitchFamily="49" charset="0"/>
                <a:cs typeface="Courier New" panose="02070309020205020404" pitchFamily="49" charset="0"/>
              </a:rPr>
              <a:t>#This step fails on newer versions…</a:t>
            </a:r>
          </a:p>
        </p:txBody>
      </p:sp>
      <p:pic>
        <p:nvPicPr>
          <p:cNvPr id="4" name="Picture 2" descr="https://encrypted-tbn1.gstatic.com/images?q=tbn:ANd9GcQa0TJHn-soj3Kp-68fHvHF987Q66RUHwQRGun-iPalj45_xM6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3629" y="1845734"/>
            <a:ext cx="3292051" cy="219071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599969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97279" y="286603"/>
            <a:ext cx="10551795" cy="1450757"/>
          </a:xfrm>
        </p:spPr>
        <p:txBody>
          <a:bodyPr/>
          <a:lstStyle/>
          <a:p>
            <a:r>
              <a:rPr lang="en-US" dirty="0"/>
              <a:t>E-Mail Services Configuration - </a:t>
            </a:r>
            <a:r>
              <a:rPr lang="en-US" dirty="0" err="1"/>
              <a:t>Roundcube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097277" y="1845734"/>
            <a:ext cx="10551795" cy="4897966"/>
          </a:xfrm>
        </p:spPr>
        <p:txBody>
          <a:bodyPr>
            <a:normAutofit/>
          </a:bodyPr>
          <a:lstStyle/>
          <a:p>
            <a:r>
              <a:rPr lang="en-US" dirty="0"/>
              <a:t>Install </a:t>
            </a:r>
            <a:r>
              <a:rPr lang="en-US" dirty="0" err="1"/>
              <a:t>Roundcube</a:t>
            </a:r>
            <a:r>
              <a:rPr lang="en-US" dirty="0"/>
              <a:t> 3/5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Set up new </a:t>
            </a:r>
            <a:r>
              <a:rPr lang="en-US" dirty="0" err="1">
                <a:cs typeface="Courier New" panose="02070309020205020404" pitchFamily="49" charset="0"/>
              </a:rPr>
              <a:t>virtualhost</a:t>
            </a:r>
            <a:endParaRPr lang="en-US" dirty="0">
              <a:cs typeface="Courier New" panose="02070309020205020404" pitchFamily="49" charset="0"/>
            </a:endParaRPr>
          </a:p>
          <a:p>
            <a:pPr lvl="2"/>
            <a:r>
              <a:rPr lang="pt-BR" sz="1600" dirty="0">
                <a:cs typeface="Courier New" panose="02070309020205020404" pitchFamily="49" charset="0"/>
              </a:rPr>
              <a:t>/etc/httpd/conf.d/roundcube.conf</a:t>
            </a:r>
          </a:p>
          <a:p>
            <a:pPr marL="749808" lvl="4" indent="0">
              <a:buNone/>
            </a:pP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&lt;VirtualHost *:80&gt;</a:t>
            </a:r>
          </a:p>
          <a:p>
            <a:pPr marL="749808" lvl="4" indent="0">
              <a:buNone/>
            </a:pP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    ServerName roundcube.##.megastuff.biz</a:t>
            </a:r>
          </a:p>
          <a:p>
            <a:pPr marL="749808" lvl="4" indent="0">
              <a:buNone/>
            </a:pP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    DocumentRoot "/var/www/roundcube"</a:t>
            </a:r>
          </a:p>
          <a:p>
            <a:pPr marL="749808" lvl="4" indent="0">
              <a:buNone/>
            </a:pP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&lt;/VirtualHost&gt;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pt-BR" dirty="0">
                <a:cs typeface="Courier New" panose="02070309020205020404" pitchFamily="49" charset="0"/>
              </a:rPr>
              <a:t>Make sure timezone is configured correctly in php.ini file!</a:t>
            </a:r>
          </a:p>
          <a:p>
            <a:pPr lvl="2"/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echo 'date.timezone = "America/New_York"' &gt;&gt; /etc/php.ini</a:t>
            </a:r>
          </a:p>
          <a:p>
            <a:pPr lvl="1"/>
            <a:r>
              <a:rPr lang="pt-BR" dirty="0" err="1">
                <a:cs typeface="Courier New" panose="02070309020205020404" pitchFamily="49" charset="0"/>
              </a:rPr>
              <a:t>Restart</a:t>
            </a:r>
            <a:r>
              <a:rPr lang="pt-BR" dirty="0">
                <a:cs typeface="Courier New" panose="02070309020205020404" pitchFamily="49" charset="0"/>
              </a:rPr>
              <a:t> apache &amp; </a:t>
            </a:r>
            <a:r>
              <a:rPr lang="pt-BR" dirty="0" err="1">
                <a:cs typeface="Courier New" panose="02070309020205020404" pitchFamily="49" charset="0"/>
              </a:rPr>
              <a:t>php-fpm</a:t>
            </a:r>
            <a:r>
              <a:rPr lang="pt-BR" dirty="0">
                <a:cs typeface="Courier New" panose="02070309020205020404" pitchFamily="49" charset="0"/>
              </a:rPr>
              <a:t>!</a:t>
            </a:r>
          </a:p>
          <a:p>
            <a:pPr lvl="2"/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systemctl </a:t>
            </a:r>
            <a:r>
              <a:rPr lang="pt-BR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restart</a:t>
            </a: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httpd</a:t>
            </a: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 &amp;&amp; </a:t>
            </a:r>
            <a:r>
              <a:rPr lang="pt-B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systemctl</a:t>
            </a: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restart</a:t>
            </a: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php-fpm</a:t>
            </a:r>
            <a:endParaRPr lang="pt-B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Point your browser to </a:t>
            </a:r>
            <a:r>
              <a:rPr lang="en-US" dirty="0">
                <a:cs typeface="Courier New" panose="02070309020205020404" pitchFamily="49" charset="0"/>
                <a:hlinkClick r:id="rId2"/>
              </a:rPr>
              <a:t>http://roundcube.##.megastuff.biz/installer</a:t>
            </a:r>
            <a:endParaRPr lang="en-US" dirty="0"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Follow the instructions of the install script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Make sure all </a:t>
            </a:r>
            <a:r>
              <a:rPr lang="en-US" b="1" dirty="0">
                <a:cs typeface="Courier New" panose="02070309020205020404" pitchFamily="49" charset="0"/>
              </a:rPr>
              <a:t>required</a:t>
            </a:r>
            <a:r>
              <a:rPr lang="en-US" dirty="0">
                <a:cs typeface="Courier New" panose="02070309020205020404" pitchFamily="49" charset="0"/>
              </a:rPr>
              <a:t> components are installed on page 1 “Check Environment”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Enter password for database user created in previous slide on page 2 “Create </a:t>
            </a:r>
            <a:r>
              <a:rPr lang="en-US" dirty="0" err="1">
                <a:cs typeface="Courier New" panose="02070309020205020404" pitchFamily="49" charset="0"/>
              </a:rPr>
              <a:t>Config</a:t>
            </a:r>
            <a:r>
              <a:rPr lang="en-US" dirty="0">
                <a:cs typeface="Courier New" panose="02070309020205020404" pitchFamily="49" charset="0"/>
              </a:rPr>
              <a:t>”</a:t>
            </a:r>
          </a:p>
        </p:txBody>
      </p:sp>
      <p:pic>
        <p:nvPicPr>
          <p:cNvPr id="4" name="Picture 2" descr="https://encrypted-tbn1.gstatic.com/images?q=tbn:ANd9GcQa0TJHn-soj3Kp-68fHvHF987Q66RUHwQRGun-iPalj45_xM6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3629" y="1845734"/>
            <a:ext cx="3292051" cy="219071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488463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97279" y="286603"/>
            <a:ext cx="10551795" cy="1450757"/>
          </a:xfrm>
        </p:spPr>
        <p:txBody>
          <a:bodyPr/>
          <a:lstStyle/>
          <a:p>
            <a:r>
              <a:rPr lang="en-US" dirty="0"/>
              <a:t>E-Mail Services Configuration - </a:t>
            </a:r>
            <a:r>
              <a:rPr lang="en-US" dirty="0" err="1"/>
              <a:t>Roundcube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097277" y="1845735"/>
            <a:ext cx="10551795" cy="475509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Install </a:t>
            </a:r>
            <a:r>
              <a:rPr lang="en-US" dirty="0" err="1"/>
              <a:t>Roundcube</a:t>
            </a:r>
            <a:r>
              <a:rPr lang="en-US" dirty="0"/>
              <a:t> 4/5</a:t>
            </a:r>
          </a:p>
          <a:p>
            <a:pPr lvl="1"/>
            <a:r>
              <a:rPr lang="en-US" dirty="0"/>
              <a:t>Copy </a:t>
            </a:r>
            <a:r>
              <a:rPr lang="en-US" dirty="0" err="1"/>
              <a:t>config</a:t>
            </a:r>
            <a:r>
              <a:rPr lang="en-US" dirty="0"/>
              <a:t>, and paste into file</a:t>
            </a:r>
            <a:br>
              <a:rPr lang="en-US" dirty="0"/>
            </a:br>
            <a:r>
              <a:rPr lang="en-US" dirty="0"/>
              <a:t>/</a:t>
            </a:r>
            <a:r>
              <a:rPr lang="en-US" dirty="0" err="1"/>
              <a:t>var</a:t>
            </a:r>
            <a:r>
              <a:rPr lang="en-US" dirty="0"/>
              <a:t>/www/</a:t>
            </a:r>
            <a:r>
              <a:rPr lang="en-US" dirty="0" err="1"/>
              <a:t>roundcube</a:t>
            </a:r>
            <a:r>
              <a:rPr lang="en-US" dirty="0"/>
              <a:t>/</a:t>
            </a:r>
            <a:r>
              <a:rPr lang="en-US" dirty="0" err="1"/>
              <a:t>config</a:t>
            </a:r>
            <a:r>
              <a:rPr lang="en-US" dirty="0"/>
              <a:t>/</a:t>
            </a:r>
            <a:r>
              <a:rPr lang="en-US" dirty="0" err="1"/>
              <a:t>config.inc.php</a:t>
            </a:r>
            <a:endParaRPr lang="en-US" dirty="0"/>
          </a:p>
          <a:p>
            <a:pPr lvl="2"/>
            <a:r>
              <a:rPr lang="en-US" dirty="0"/>
              <a:t>Add the following four lines to the end of the file:</a:t>
            </a:r>
          </a:p>
          <a:p>
            <a:pPr marL="566928" lvl="3" indent="0">
              <a:buNone/>
            </a:pPr>
            <a:r>
              <a:rPr lang="en-US" sz="13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	$config['</a:t>
            </a:r>
            <a:r>
              <a:rPr lang="en-US" sz="13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smtp_user</a:t>
            </a:r>
            <a:r>
              <a:rPr lang="en-US" sz="13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'] = '';</a:t>
            </a:r>
          </a:p>
          <a:p>
            <a:pPr marL="566928" lvl="3" indent="0">
              <a:buNone/>
            </a:pPr>
            <a:r>
              <a:rPr lang="en-US" sz="13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	$config['</a:t>
            </a:r>
            <a:r>
              <a:rPr lang="en-US" sz="13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smtp_pass</a:t>
            </a:r>
            <a:r>
              <a:rPr lang="en-US" sz="13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'] = '';</a:t>
            </a:r>
          </a:p>
          <a:p>
            <a:pPr marL="566928" lvl="3" indent="0">
              <a:buNone/>
            </a:pPr>
            <a:r>
              <a:rPr lang="en-US" sz="13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	$config['</a:t>
            </a:r>
            <a:r>
              <a:rPr lang="en-US" sz="13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smtp_host</a:t>
            </a:r>
            <a:r>
              <a:rPr lang="en-US" sz="13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'] = 'localhost:25';</a:t>
            </a:r>
          </a:p>
          <a:p>
            <a:pPr marL="566928" lvl="3" indent="0">
              <a:buNone/>
            </a:pPr>
            <a:r>
              <a:rPr lang="en-US" sz="13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	?&gt;</a:t>
            </a:r>
          </a:p>
          <a:p>
            <a:pPr lvl="2"/>
            <a:r>
              <a:rPr lang="en-US" dirty="0"/>
              <a:t>Click continue when done…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Test SMTP </a:t>
            </a:r>
            <a:r>
              <a:rPr lang="en-US" dirty="0" err="1">
                <a:cs typeface="Courier New" panose="02070309020205020404" pitchFamily="49" charset="0"/>
              </a:rPr>
              <a:t>config</a:t>
            </a:r>
            <a:endParaRPr lang="en-US" dirty="0">
              <a:cs typeface="Courier New" panose="02070309020205020404" pitchFamily="49" charset="0"/>
            </a:endParaRPr>
          </a:p>
          <a:p>
            <a:pPr lvl="2"/>
            <a:r>
              <a:rPr lang="en-US" dirty="0">
                <a:cs typeface="Courier New" panose="02070309020205020404" pitchFamily="49" charset="0"/>
              </a:rPr>
              <a:t>Sender: </a:t>
            </a:r>
            <a:r>
              <a:rPr lang="en-US" dirty="0">
                <a:cs typeface="Courier New" panose="02070309020205020404" pitchFamily="49" charset="0"/>
                <a:hlinkClick r:id="rId2"/>
              </a:rPr>
              <a:t>yourusername@##.megastuff.biz</a:t>
            </a:r>
            <a:endParaRPr lang="en-US" dirty="0">
              <a:cs typeface="Courier New" panose="02070309020205020404" pitchFamily="49" charset="0"/>
            </a:endParaRPr>
          </a:p>
          <a:p>
            <a:pPr lvl="2"/>
            <a:r>
              <a:rPr lang="en-US" dirty="0">
                <a:cs typeface="Courier New" panose="02070309020205020404" pitchFamily="49" charset="0"/>
              </a:rPr>
              <a:t>Recipient: </a:t>
            </a:r>
            <a:r>
              <a:rPr lang="en-US" dirty="0">
                <a:cs typeface="Courier New" panose="02070309020205020404" pitchFamily="49" charset="0"/>
                <a:hlinkClick r:id="rId2"/>
              </a:rPr>
              <a:t>yourusername@##.megastuff.biz</a:t>
            </a:r>
            <a:endParaRPr lang="en-US" dirty="0"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Test IMAP </a:t>
            </a:r>
            <a:r>
              <a:rPr lang="en-US" dirty="0" err="1">
                <a:cs typeface="Courier New" panose="02070309020205020404" pitchFamily="49" charset="0"/>
              </a:rPr>
              <a:t>config</a:t>
            </a:r>
            <a:endParaRPr lang="en-US" dirty="0">
              <a:cs typeface="Courier New" panose="02070309020205020404" pitchFamily="49" charset="0"/>
            </a:endParaRPr>
          </a:p>
          <a:p>
            <a:pPr lvl="2"/>
            <a:r>
              <a:rPr lang="en-US" dirty="0">
                <a:cs typeface="Courier New" panose="02070309020205020404" pitchFamily="49" charset="0"/>
              </a:rPr>
              <a:t>Username: </a:t>
            </a:r>
            <a:r>
              <a:rPr lang="en-US" dirty="0" err="1">
                <a:cs typeface="Courier New" panose="02070309020205020404" pitchFamily="49" charset="0"/>
              </a:rPr>
              <a:t>yourusername</a:t>
            </a:r>
            <a:endParaRPr lang="en-US" dirty="0">
              <a:cs typeface="Courier New" panose="02070309020205020404" pitchFamily="49" charset="0"/>
            </a:endParaRPr>
          </a:p>
          <a:p>
            <a:pPr lvl="2"/>
            <a:r>
              <a:rPr lang="en-US" dirty="0">
                <a:cs typeface="Courier New" panose="02070309020205020404" pitchFamily="49" charset="0"/>
              </a:rPr>
              <a:t>Password: </a:t>
            </a:r>
            <a:r>
              <a:rPr lang="en-US" dirty="0" err="1">
                <a:cs typeface="Courier New" panose="02070309020205020404" pitchFamily="49" charset="0"/>
              </a:rPr>
              <a:t>yourpassword</a:t>
            </a:r>
            <a:endParaRPr lang="en-US" dirty="0"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After creating and testing the configuration, remove the installer directory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rm -rf /var/www/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roundcube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/installer</a:t>
            </a:r>
          </a:p>
        </p:txBody>
      </p:sp>
      <p:pic>
        <p:nvPicPr>
          <p:cNvPr id="4" name="Picture 2" descr="https://encrypted-tbn1.gstatic.com/images?q=tbn:ANd9GcQa0TJHn-soj3Kp-68fHvHF987Q66RUHwQRGun-iPalj45_xM6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3629" y="1845734"/>
            <a:ext cx="3292051" cy="219071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732341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97279" y="286603"/>
            <a:ext cx="10551795" cy="1450757"/>
          </a:xfrm>
        </p:spPr>
        <p:txBody>
          <a:bodyPr/>
          <a:lstStyle/>
          <a:p>
            <a:r>
              <a:rPr lang="en-US" dirty="0"/>
              <a:t>E-Mail Services Configuration - </a:t>
            </a:r>
            <a:r>
              <a:rPr lang="en-US" dirty="0" err="1"/>
              <a:t>Roundcube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097277" y="1845735"/>
            <a:ext cx="10551795" cy="4755090"/>
          </a:xfrm>
        </p:spPr>
        <p:txBody>
          <a:bodyPr>
            <a:normAutofit/>
          </a:bodyPr>
          <a:lstStyle/>
          <a:p>
            <a:r>
              <a:rPr lang="en-US" dirty="0"/>
              <a:t>Install </a:t>
            </a:r>
            <a:r>
              <a:rPr lang="en-US" dirty="0" err="1"/>
              <a:t>Roundcube</a:t>
            </a:r>
            <a:r>
              <a:rPr lang="en-US" dirty="0"/>
              <a:t> 5/5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Set up a cronjob to run cleanup daily as the root user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The crontab –e command will open the root users crontab file in vi!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crontab -e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0 * * * /var/www/roundcube/bin/cleandb.sh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Log in!</a:t>
            </a:r>
          </a:p>
          <a:p>
            <a:pPr lvl="2"/>
            <a:r>
              <a:rPr lang="en-US" dirty="0">
                <a:cs typeface="Courier New" panose="02070309020205020404" pitchFamily="49" charset="0"/>
                <a:hlinkClick r:id="rId2"/>
              </a:rPr>
              <a:t>http://roundcube.##.megastuff.biz</a:t>
            </a:r>
            <a:endParaRPr lang="en-US" dirty="0"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Update your email identity!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After logging in, go to Settings </a:t>
            </a:r>
            <a:r>
              <a:rPr lang="en-US" dirty="0"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  <a:r>
              <a:rPr lang="en-US" dirty="0">
                <a:cs typeface="Courier New" panose="02070309020205020404" pitchFamily="49" charset="0"/>
              </a:rPr>
              <a:t> Identities </a:t>
            </a:r>
            <a:r>
              <a:rPr lang="en-US" dirty="0">
                <a:cs typeface="Courier New" panose="02070309020205020404" pitchFamily="49" charset="0"/>
                <a:sym typeface="Wingdings" panose="05000000000000000000" pitchFamily="2" charset="2"/>
              </a:rPr>
              <a:t> Your Identity  Email</a:t>
            </a:r>
          </a:p>
          <a:p>
            <a:pPr lvl="2"/>
            <a:r>
              <a:rPr lang="en-US" dirty="0">
                <a:cs typeface="Courier New" panose="02070309020205020404" pitchFamily="49" charset="0"/>
                <a:sym typeface="Wingdings" panose="05000000000000000000" pitchFamily="2" charset="2"/>
              </a:rPr>
              <a:t>Change to your account@##.megastuff.biz</a:t>
            </a:r>
            <a:endParaRPr lang="en-US" dirty="0">
              <a:cs typeface="Courier New" panose="02070309020205020404" pitchFamily="49" charset="0"/>
            </a:endParaRPr>
          </a:p>
        </p:txBody>
      </p:sp>
      <p:pic>
        <p:nvPicPr>
          <p:cNvPr id="4" name="Picture 2" descr="https://encrypted-tbn1.gstatic.com/images?q=tbn:ANd9GcQa0TJHn-soj3Kp-68fHvHF987Q66RUHwQRGun-iPalj45_xM6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3629" y="1845734"/>
            <a:ext cx="3292051" cy="219071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4CCA338-DBB7-4C95-A801-D1D38A4043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6400" y="4587458"/>
            <a:ext cx="5669280" cy="161979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9156309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E-Mail Services Check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69131"/>
          </a:xfrm>
        </p:spPr>
        <p:txBody>
          <a:bodyPr>
            <a:normAutofit/>
          </a:bodyPr>
          <a:lstStyle/>
          <a:p>
            <a:r>
              <a:rPr lang="en-US" dirty="0"/>
              <a:t>Create E-Mail forward for user </a:t>
            </a:r>
            <a:r>
              <a:rPr lang="en-US" dirty="0" err="1"/>
              <a:t>jpatalon</a:t>
            </a:r>
            <a:endParaRPr lang="en-US" dirty="0"/>
          </a:p>
          <a:p>
            <a:pPr lvl="1"/>
            <a:r>
              <a:rPr lang="en-US" dirty="0"/>
              <a:t>Edit the file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/home/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jpatalon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/.forward</a:t>
            </a:r>
          </a:p>
          <a:p>
            <a:pPr lvl="1"/>
            <a:r>
              <a:rPr lang="en-US" dirty="0"/>
              <a:t>Enter on one line by itself, email address to forward to</a:t>
            </a:r>
          </a:p>
          <a:p>
            <a:pPr lvl="2"/>
            <a:r>
              <a:rPr lang="en-US" sz="1600" dirty="0">
                <a:hlinkClick r:id="rId2"/>
              </a:rPr>
              <a:t>jpatalon@pennwest.edu</a:t>
            </a:r>
            <a:endParaRPr lang="en-US" sz="1600" dirty="0"/>
          </a:p>
          <a:p>
            <a:r>
              <a:rPr lang="en-US" dirty="0"/>
              <a:t>Send an email from </a:t>
            </a:r>
            <a:r>
              <a:rPr lang="en-US" dirty="0" err="1"/>
              <a:t>Roundcube</a:t>
            </a:r>
            <a:r>
              <a:rPr lang="en-US" dirty="0"/>
              <a:t> to user jpatalon@##.megastuff.biz</a:t>
            </a:r>
          </a:p>
          <a:p>
            <a:pPr lvl="1"/>
            <a:r>
              <a:rPr lang="en-US" dirty="0"/>
              <a:t>Email will be sent to local account and forwarded.  Include your name in the email message!</a:t>
            </a:r>
          </a:p>
          <a:p>
            <a:r>
              <a:rPr lang="en-US" dirty="0"/>
              <a:t>Send email to your username@##.megastuff.biz from </a:t>
            </a:r>
            <a:r>
              <a:rPr lang="en-US" dirty="0" err="1"/>
              <a:t>Roundcube</a:t>
            </a:r>
            <a:endParaRPr lang="en-US" dirty="0"/>
          </a:p>
          <a:p>
            <a:pPr lvl="1"/>
            <a:r>
              <a:rPr lang="en-US" dirty="0"/>
              <a:t>Email should show up in your </a:t>
            </a:r>
            <a:r>
              <a:rPr lang="en-US" dirty="0" err="1"/>
              <a:t>Roundcube</a:t>
            </a:r>
            <a:r>
              <a:rPr lang="en-US" dirty="0"/>
              <a:t> Inbox!</a:t>
            </a:r>
          </a:p>
          <a:p>
            <a:pPr lvl="1"/>
            <a:r>
              <a:rPr lang="en-US" dirty="0"/>
              <a:t>Don’t delete it!</a:t>
            </a:r>
          </a:p>
          <a:p>
            <a:r>
              <a:rPr lang="en-US" dirty="0"/>
              <a:t>Run assignment 9 check script</a:t>
            </a:r>
          </a:p>
          <a:p>
            <a:pPr lvl="1"/>
            <a:r>
              <a:rPr lang="en-US" dirty="0">
                <a:hlinkClick r:id="rId3"/>
              </a:rPr>
              <a:t>http://jpatalon.cs.edinboro.edu/ecsc325/classfiles/assignment9check.sh</a:t>
            </a:r>
            <a:endParaRPr lang="en-US" dirty="0"/>
          </a:p>
          <a:p>
            <a:pPr lvl="1"/>
            <a:r>
              <a:rPr lang="en-US" dirty="0"/>
              <a:t>Don’t forget to set script executable before running!</a:t>
            </a:r>
          </a:p>
        </p:txBody>
      </p:sp>
      <p:pic>
        <p:nvPicPr>
          <p:cNvPr id="15362" name="Picture 2" descr="http://www.afj.org/wp-content/uploads/2015/10/check_box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4550" y="3857414"/>
            <a:ext cx="2457450" cy="245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652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C3830-4266-FA4C-A1E4-D13EA250C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4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B2042-35E9-9049-A842-3871F74DF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4500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Open a command terminal and add a user named </a:t>
            </a:r>
            <a:r>
              <a:rPr lang="en-US" dirty="0" err="1"/>
              <a:t>jpatalon</a:t>
            </a:r>
            <a:r>
              <a:rPr lang="en-US" dirty="0"/>
              <a:t> (all lowercase) to your server using the </a:t>
            </a:r>
            <a:r>
              <a:rPr lang="en-US" dirty="0" err="1"/>
              <a:t>useradd</a:t>
            </a:r>
            <a:r>
              <a:rPr lang="en-US" dirty="0"/>
              <a:t> command.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useradd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jpatalon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Make this user account expire on July 4th 2020 using the </a:t>
            </a:r>
            <a:r>
              <a:rPr lang="en-US" dirty="0" err="1"/>
              <a:t>usermod</a:t>
            </a:r>
            <a:r>
              <a:rPr lang="en-US" dirty="0"/>
              <a:t> command.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usermod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-e 2018-12-31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jpatalon</a:t>
            </a:r>
            <a:endParaRPr lang="en-US" dirty="0"/>
          </a:p>
          <a:p>
            <a:r>
              <a:rPr lang="en-US" dirty="0"/>
              <a:t>Create the group admin and add the user </a:t>
            </a:r>
            <a:r>
              <a:rPr lang="en-US" dirty="0" err="1"/>
              <a:t>jpatalon</a:t>
            </a:r>
            <a:r>
              <a:rPr lang="en-US" dirty="0"/>
              <a:t> to this group using the </a:t>
            </a:r>
            <a:r>
              <a:rPr lang="en-US" dirty="0" err="1"/>
              <a:t>groupadd</a:t>
            </a:r>
            <a:r>
              <a:rPr lang="en-US" dirty="0"/>
              <a:t> and </a:t>
            </a:r>
            <a:r>
              <a:rPr lang="en-US" dirty="0" err="1"/>
              <a:t>usermod</a:t>
            </a:r>
            <a:r>
              <a:rPr lang="en-US" dirty="0"/>
              <a:t> commands. Add the user </a:t>
            </a:r>
            <a:r>
              <a:rPr lang="en-US" dirty="0" err="1"/>
              <a:t>jpatalon</a:t>
            </a:r>
            <a:r>
              <a:rPr lang="en-US" dirty="0"/>
              <a:t> to the additional groups root and wheel as well. Set a random password of your choice for the user </a:t>
            </a:r>
            <a:r>
              <a:rPr lang="en-US" dirty="0" err="1"/>
              <a:t>jpatalon</a:t>
            </a:r>
            <a:r>
              <a:rPr lang="en-US" dirty="0"/>
              <a:t>.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groupadd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admin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usermod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-a -G admin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jpatalon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usermod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-a -G root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jpatalon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usermod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-a -G wheel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jpatalon</a:t>
            </a:r>
            <a:endParaRPr lang="en-US" dirty="0"/>
          </a:p>
          <a:p>
            <a:r>
              <a:rPr lang="en-US" dirty="0"/>
              <a:t>Also add user </a:t>
            </a:r>
            <a:r>
              <a:rPr lang="en-US" dirty="0" err="1"/>
              <a:t>jpatalon</a:t>
            </a:r>
            <a:r>
              <a:rPr lang="en-US" dirty="0"/>
              <a:t> to the </a:t>
            </a:r>
            <a:r>
              <a:rPr lang="en-US" dirty="0" err="1"/>
              <a:t>sudoers</a:t>
            </a:r>
            <a:r>
              <a:rPr lang="en-US" dirty="0"/>
              <a:t> file /</a:t>
            </a:r>
            <a:r>
              <a:rPr lang="en-US" dirty="0" err="1"/>
              <a:t>etc</a:t>
            </a:r>
            <a:r>
              <a:rPr lang="en-US" dirty="0"/>
              <a:t>/</a:t>
            </a:r>
            <a:r>
              <a:rPr lang="en-US" dirty="0" err="1"/>
              <a:t>sudoers.d</a:t>
            </a:r>
            <a:r>
              <a:rPr lang="en-US" dirty="0"/>
              <a:t>/users.</a:t>
            </a:r>
          </a:p>
          <a:p>
            <a:pPr lvl="1"/>
            <a:r>
              <a:rPr lang="en-US" dirty="0"/>
              <a:t>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cho 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jpatalon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ALL=(ALL) ALL" &gt;&gt; 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sudoers.d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/users</a:t>
            </a:r>
            <a:endParaRPr lang="en-US" dirty="0"/>
          </a:p>
          <a:p>
            <a:r>
              <a:rPr lang="en-US" dirty="0"/>
              <a:t>Create a user account for yourself, add yourself to the admin group, set a password for your user account, and add your new user account to the </a:t>
            </a:r>
            <a:r>
              <a:rPr lang="en-US" dirty="0" err="1"/>
              <a:t>sudoers</a:t>
            </a:r>
            <a:r>
              <a:rPr lang="en-US" dirty="0"/>
              <a:t> list.</a:t>
            </a:r>
          </a:p>
          <a:p>
            <a:r>
              <a:rPr lang="en-US" dirty="0"/>
              <a:t>Create a document with a copy of the exact commands you performed above. Also include any relevant lines containing information about the user </a:t>
            </a:r>
            <a:r>
              <a:rPr lang="en-US" dirty="0" err="1"/>
              <a:t>jpatalon</a:t>
            </a:r>
            <a:r>
              <a:rPr lang="en-US" dirty="0"/>
              <a:t> or the group admin from both the /</a:t>
            </a:r>
            <a:r>
              <a:rPr lang="en-US" dirty="0" err="1"/>
              <a:t>etc</a:t>
            </a:r>
            <a:r>
              <a:rPr lang="en-US" dirty="0"/>
              <a:t>/passwd and /</a:t>
            </a:r>
            <a:r>
              <a:rPr lang="en-US" dirty="0" err="1"/>
              <a:t>etc</a:t>
            </a:r>
            <a:r>
              <a:rPr lang="en-US" dirty="0"/>
              <a:t>/group files.</a:t>
            </a:r>
          </a:p>
        </p:txBody>
      </p:sp>
    </p:spTree>
    <p:extLst>
      <p:ext uri="{BB962C8B-B14F-4D97-AF65-F5344CB8AC3E}">
        <p14:creationId xmlns:p14="http://schemas.microsoft.com/office/powerpoint/2010/main" val="276263812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35BE1F-25BD-1888-E051-6D00C6C177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88D560B-F1BF-6DD6-ABCF-A0498C2DE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9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E7B387-3281-FA34-27EE-D6ED07D67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69131"/>
          </a:xfrm>
        </p:spPr>
        <p:txBody>
          <a:bodyPr>
            <a:normAutofit/>
          </a:bodyPr>
          <a:lstStyle/>
          <a:p>
            <a:r>
              <a:rPr lang="en-US" dirty="0"/>
              <a:t>Remove </a:t>
            </a:r>
            <a:r>
              <a:rPr lang="en-US" dirty="0" err="1"/>
              <a:t>Sendmail</a:t>
            </a:r>
            <a:endParaRPr lang="en-US" dirty="0"/>
          </a:p>
          <a:p>
            <a:r>
              <a:rPr lang="en-US" dirty="0"/>
              <a:t>Install &amp; configure Postfix</a:t>
            </a:r>
          </a:p>
          <a:p>
            <a:r>
              <a:rPr lang="en-US" dirty="0"/>
              <a:t>Install and configure Dovecot</a:t>
            </a:r>
          </a:p>
          <a:p>
            <a:r>
              <a:rPr lang="en-US" dirty="0"/>
              <a:t>Install and configure </a:t>
            </a:r>
            <a:r>
              <a:rPr lang="en-US" dirty="0" err="1"/>
              <a:t>Roundcube</a:t>
            </a:r>
            <a:endParaRPr lang="en-US" dirty="0"/>
          </a:p>
          <a:p>
            <a:r>
              <a:rPr lang="en-US" dirty="0"/>
              <a:t>Create email forward for user </a:t>
            </a:r>
            <a:r>
              <a:rPr lang="en-US" dirty="0" err="1"/>
              <a:t>jpatalon</a:t>
            </a:r>
            <a:endParaRPr lang="en-US" dirty="0"/>
          </a:p>
          <a:p>
            <a:r>
              <a:rPr lang="en-US" dirty="0"/>
              <a:t>Send test emails</a:t>
            </a:r>
          </a:p>
          <a:p>
            <a:r>
              <a:rPr lang="en-US" dirty="0"/>
              <a:t>Update</a:t>
            </a:r>
          </a:p>
          <a:p>
            <a:r>
              <a:rPr lang="en-US" dirty="0"/>
              <a:t>Reboot</a:t>
            </a:r>
          </a:p>
          <a:p>
            <a:r>
              <a:rPr lang="en-US" dirty="0"/>
              <a:t>Documentation</a:t>
            </a:r>
          </a:p>
        </p:txBody>
      </p:sp>
      <p:pic>
        <p:nvPicPr>
          <p:cNvPr id="15362" name="Picture 2" descr="http://www.afj.org/wp-content/uploads/2015/10/check_box.png">
            <a:extLst>
              <a:ext uri="{FF2B5EF4-FFF2-40B4-BE49-F238E27FC236}">
                <a16:creationId xmlns:a16="http://schemas.microsoft.com/office/drawing/2014/main" id="{D66E92EF-D3D7-A3B7-A7D5-BB77E0222A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4550" y="3857414"/>
            <a:ext cx="2457450" cy="245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27543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Machine Info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551381" cy="4383616"/>
          </a:xfrm>
        </p:spPr>
        <p:txBody>
          <a:bodyPr>
            <a:normAutofit/>
          </a:bodyPr>
          <a:lstStyle/>
          <a:p>
            <a:r>
              <a:rPr lang="en-US" dirty="0"/>
              <a:t>IP Address: 147.64.243.1##/23 (01-25)</a:t>
            </a:r>
          </a:p>
          <a:p>
            <a:r>
              <a:rPr lang="en-US" dirty="0"/>
              <a:t>Hostname: ecsc325-1##.cs.edinboro.edu (01-25)</a:t>
            </a:r>
          </a:p>
          <a:p>
            <a:r>
              <a:rPr lang="en-US" dirty="0"/>
              <a:t>Aliases:</a:t>
            </a:r>
          </a:p>
          <a:p>
            <a:pPr lvl="1"/>
            <a:r>
              <a:rPr lang="en-US" dirty="0"/>
              <a:t>31##.megastuff.biz, 1##.megastuff.biz, ##.megastuff.biz (01-25)</a:t>
            </a:r>
          </a:p>
          <a:p>
            <a:pPr lvl="1"/>
            <a:r>
              <a:rPr lang="en-US" dirty="0"/>
              <a:t>1##.ultrastuff.net, more?</a:t>
            </a:r>
          </a:p>
          <a:p>
            <a:r>
              <a:rPr lang="en-US" dirty="0"/>
              <a:t>Assignment 6 &amp; 7 due Feb 26</a:t>
            </a:r>
            <a:r>
              <a:rPr lang="en-US" baseline="30000" dirty="0"/>
              <a:t>th</a:t>
            </a:r>
            <a:r>
              <a:rPr lang="en-US" dirty="0"/>
              <a:t>!  Assignment 8 due March 12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Check script </a:t>
            </a:r>
            <a:r>
              <a:rPr lang="en-US" b="1" u="sng" dirty="0"/>
              <a:t>and</a:t>
            </a:r>
            <a:r>
              <a:rPr lang="en-US" dirty="0"/>
              <a:t> upload in D2L!</a:t>
            </a:r>
            <a:endParaRPr lang="en-US" sz="1400" u="sng" dirty="0"/>
          </a:p>
          <a:p>
            <a:r>
              <a:rPr lang="en-US" dirty="0"/>
              <a:t>Accessing VM’s from off campus requires a connection to the CS VPN first, </a:t>
            </a:r>
            <a:br>
              <a:rPr lang="en-US" dirty="0"/>
            </a:br>
            <a:r>
              <a:rPr lang="en-US" dirty="0"/>
              <a:t>before opening a connection to your machine!</a:t>
            </a:r>
          </a:p>
          <a:p>
            <a:pPr lvl="1"/>
            <a:r>
              <a:rPr lang="en-US" sz="1600" dirty="0"/>
              <a:t>CS firewall prevents direct connections from other networks to our VM’s!</a:t>
            </a:r>
          </a:p>
          <a:p>
            <a:pPr lvl="2"/>
            <a:r>
              <a:rPr lang="en-US" sz="1500" dirty="0"/>
              <a:t>Once VPN is active: </a:t>
            </a:r>
            <a:r>
              <a:rPr lang="en-US" sz="1500" b="1" dirty="0"/>
              <a:t>ssh user@ecsc325-1##.cs.edinboro.edu</a:t>
            </a:r>
            <a:endParaRPr lang="en-US" sz="1500" dirty="0"/>
          </a:p>
        </p:txBody>
      </p:sp>
      <p:pic>
        <p:nvPicPr>
          <p:cNvPr id="1026" name="Picture 2" descr="Virtual Dedicated Server Grap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1236" y="3269974"/>
            <a:ext cx="2845517" cy="289979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09759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Hosts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5120642" cy="4419758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hlinkClick r:id="rId2"/>
              </a:rPr>
              <a:t>http://ecsc325-1##.cs.edinboro.edu</a:t>
            </a:r>
            <a:r>
              <a:rPr lang="en-US" dirty="0"/>
              <a:t>, </a:t>
            </a:r>
            <a:r>
              <a:rPr lang="en-US" dirty="0">
                <a:hlinkClick r:id="rId3"/>
              </a:rPr>
              <a:t>http://147.64.243.1##</a:t>
            </a:r>
            <a:endParaRPr lang="en-US" dirty="0"/>
          </a:p>
          <a:p>
            <a:pPr lvl="1"/>
            <a:r>
              <a:rPr lang="en-US" dirty="0"/>
              <a:t>PHP Info</a:t>
            </a:r>
          </a:p>
          <a:p>
            <a:r>
              <a:rPr lang="en-US" dirty="0">
                <a:hlinkClick r:id="rId4"/>
              </a:rPr>
              <a:t>http://ecsc325-1##.cs.edinboro.edu/phpmyadmin</a:t>
            </a:r>
            <a:r>
              <a:rPr lang="en-US" dirty="0"/>
              <a:t>, </a:t>
            </a:r>
            <a:r>
              <a:rPr lang="en-US" dirty="0">
                <a:hlinkClick r:id="rId5"/>
              </a:rPr>
              <a:t>http://147.64.243.1##/phpmyadmin</a:t>
            </a:r>
            <a:endParaRPr lang="en-US" dirty="0"/>
          </a:p>
          <a:p>
            <a:pPr lvl="1"/>
            <a:r>
              <a:rPr lang="en-US" dirty="0" err="1"/>
              <a:t>phyMyAdmin</a:t>
            </a:r>
            <a:r>
              <a:rPr lang="en-US" dirty="0"/>
              <a:t> Website</a:t>
            </a:r>
          </a:p>
          <a:p>
            <a:r>
              <a:rPr lang="en-US" dirty="0">
                <a:hlinkClick r:id="rId6" invalidUrl="http://##.megastuff.biz"/>
              </a:rPr>
              <a:t>http://##.megastuff.biz</a:t>
            </a:r>
            <a:endParaRPr lang="en-US" dirty="0"/>
          </a:p>
          <a:p>
            <a:pPr lvl="1"/>
            <a:r>
              <a:rPr lang="en-US" dirty="0"/>
              <a:t>TBD: Testing 123…</a:t>
            </a:r>
          </a:p>
          <a:p>
            <a:r>
              <a:rPr lang="en-US" dirty="0">
                <a:hlinkClick r:id="rId7"/>
              </a:rPr>
              <a:t>http://1##.megastuff.biz</a:t>
            </a:r>
            <a:endParaRPr lang="en-US" dirty="0"/>
          </a:p>
          <a:p>
            <a:pPr lvl="1"/>
            <a:r>
              <a:rPr lang="en-US" dirty="0"/>
              <a:t>TBD: Testing 123…</a:t>
            </a:r>
          </a:p>
          <a:p>
            <a:r>
              <a:rPr lang="en-US" dirty="0">
                <a:hlinkClick r:id="rId8"/>
              </a:rPr>
              <a:t>http://1##.megastuff.biz/temp/temp.php</a:t>
            </a:r>
            <a:endParaRPr lang="en-US" dirty="0"/>
          </a:p>
          <a:p>
            <a:pPr lvl="1"/>
            <a:r>
              <a:rPr lang="en-US" dirty="0"/>
              <a:t>Temperature Graph Website</a:t>
            </a:r>
          </a:p>
          <a:p>
            <a:r>
              <a:rPr lang="en-US" dirty="0">
                <a:hlinkClick r:id="rId9"/>
              </a:rPr>
              <a:t>http://31##.megastuff.biz</a:t>
            </a:r>
            <a:endParaRPr lang="en-US" dirty="0"/>
          </a:p>
          <a:p>
            <a:pPr lvl="1"/>
            <a:r>
              <a:rPr lang="en-US" dirty="0"/>
              <a:t>index.html: Hello </a:t>
            </a:r>
            <a:r>
              <a:rPr lang="en-US" dirty="0" err="1"/>
              <a:t>Megastuff</a:t>
            </a:r>
            <a:r>
              <a:rPr lang="en-US" dirty="0"/>
              <a:t> Website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5974080" cy="4023360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US" strike="sngStrike" dirty="0">
                <a:hlinkClick r:id="rId10"/>
              </a:rPr>
              <a:t>http://ecsc325-1##.cs.Edinboro.edu/squirrelmail</a:t>
            </a:r>
            <a:endParaRPr lang="en-US" strike="sngStrike" dirty="0"/>
          </a:p>
          <a:p>
            <a:pPr lvl="1"/>
            <a:r>
              <a:rPr lang="en-US" strike="sngStrike" dirty="0" err="1"/>
              <a:t>Squirrelmail</a:t>
            </a:r>
            <a:r>
              <a:rPr lang="en-US" strike="sngStrike" dirty="0"/>
              <a:t> website</a:t>
            </a:r>
          </a:p>
          <a:p>
            <a:r>
              <a:rPr lang="en-US" dirty="0">
                <a:hlinkClick r:id="rId11"/>
              </a:rPr>
              <a:t>http://roundcube.##.megastuff.biz</a:t>
            </a:r>
            <a:endParaRPr lang="en-US" dirty="0"/>
          </a:p>
          <a:p>
            <a:pPr lvl="1"/>
            <a:r>
              <a:rPr lang="en-US" dirty="0" err="1"/>
              <a:t>Roundcube</a:t>
            </a:r>
            <a:r>
              <a:rPr lang="en-US" dirty="0"/>
              <a:t> webmail</a:t>
            </a:r>
          </a:p>
          <a:p>
            <a:r>
              <a:rPr lang="en-US" dirty="0">
                <a:hlinkClick r:id="rId12"/>
              </a:rPr>
              <a:t>http://1##.ultrastuff.net</a:t>
            </a:r>
            <a:endParaRPr lang="en-US" dirty="0"/>
          </a:p>
          <a:p>
            <a:pPr lvl="1"/>
            <a:r>
              <a:rPr lang="en-US" dirty="0"/>
              <a:t>Ultra Modern Template Website</a:t>
            </a:r>
          </a:p>
          <a:p>
            <a:r>
              <a:rPr lang="en-US" dirty="0">
                <a:hlinkClick r:id="rId13"/>
              </a:rPr>
              <a:t>http://31##.ultrastuff.net</a:t>
            </a:r>
            <a:endParaRPr lang="en-US" dirty="0"/>
          </a:p>
          <a:p>
            <a:pPr lvl="1"/>
            <a:r>
              <a:rPr lang="en-US" dirty="0"/>
              <a:t>WordPress Website</a:t>
            </a:r>
          </a:p>
          <a:p>
            <a:r>
              <a:rPr lang="en-US" strike="sngStrike" dirty="0">
                <a:hlinkClick r:id="rId14"/>
              </a:rPr>
              <a:t>https://ecsc325-1##.cs.edinboro.edu/private</a:t>
            </a:r>
            <a:endParaRPr lang="en-US" strike="sngStrike" dirty="0"/>
          </a:p>
          <a:p>
            <a:pPr lvl="1"/>
            <a:r>
              <a:rPr lang="en-US" strike="sngStrike" dirty="0"/>
              <a:t>Private web site!</a:t>
            </a:r>
          </a:p>
          <a:p>
            <a:r>
              <a:rPr lang="en-US" u="sng" strike="sngStrike" dirty="0"/>
              <a:t>https://a13.##.megastuff.biz</a:t>
            </a:r>
            <a:endParaRPr lang="en-US" strike="sngStrike" dirty="0"/>
          </a:p>
          <a:p>
            <a:pPr lvl="1"/>
            <a:r>
              <a:rPr lang="en-US" strike="sngStrike" dirty="0"/>
              <a:t>Assignment 13 web site!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 rot="181965">
            <a:off x="9239760" y="4812083"/>
            <a:ext cx="2622871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Replace the ## with your 2 digit number!!!</a:t>
            </a:r>
          </a:p>
        </p:txBody>
      </p:sp>
    </p:spTree>
    <p:extLst>
      <p:ext uri="{BB962C8B-B14F-4D97-AF65-F5344CB8AC3E}">
        <p14:creationId xmlns:p14="http://schemas.microsoft.com/office/powerpoint/2010/main" val="346972420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Commands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4294967295"/>
          </p:nvPr>
        </p:nvSpPr>
        <p:spPr>
          <a:xfrm>
            <a:off x="6957597" y="1805161"/>
            <a:ext cx="3107055" cy="4471987"/>
          </a:xfrm>
        </p:spPr>
        <p:txBody>
          <a:bodyPr>
            <a:normAutofit/>
          </a:bodyPr>
          <a:lstStyle/>
          <a:p>
            <a:r>
              <a:rPr lang="en-US" sz="2400" dirty="0"/>
              <a:t>FTP commands</a:t>
            </a:r>
          </a:p>
          <a:p>
            <a:pPr marL="201168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</a:p>
          <a:p>
            <a:pPr marL="201168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put</a:t>
            </a:r>
          </a:p>
          <a:p>
            <a:pPr marL="201168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cd</a:t>
            </a:r>
          </a:p>
          <a:p>
            <a:pPr marL="201168" lvl="1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lcd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01168" lvl="1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pwd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01168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pwd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01168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</a:p>
          <a:p>
            <a:pPr marL="201168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close</a:t>
            </a:r>
          </a:p>
          <a:p>
            <a:pPr marL="201168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quit</a:t>
            </a:r>
          </a:p>
        </p:txBody>
      </p:sp>
      <p:pic>
        <p:nvPicPr>
          <p:cNvPr id="7" name="Picture 6" descr="http://cdn.curvve.com/wp-content/uploads/Terminal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5925" y="4203504"/>
            <a:ext cx="2127250" cy="212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28827233-C83C-9148-B07B-0B790A940C61}"/>
              </a:ext>
            </a:extLst>
          </p:cNvPr>
          <p:cNvSpPr txBox="1">
            <a:spLocks/>
          </p:cNvSpPr>
          <p:nvPr/>
        </p:nvSpPr>
        <p:spPr>
          <a:xfrm>
            <a:off x="4167266" y="1805161"/>
            <a:ext cx="3379754" cy="4724428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mkdir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wget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echo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mv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pwd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vi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nano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mysql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rpm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F564ECB5-EC58-5147-9616-081D9E98AF9F}"/>
              </a:ext>
            </a:extLst>
          </p:cNvPr>
          <p:cNvSpPr txBox="1">
            <a:spLocks/>
          </p:cNvSpPr>
          <p:nvPr/>
        </p:nvSpPr>
        <p:spPr>
          <a:xfrm>
            <a:off x="1097280" y="1805161"/>
            <a:ext cx="2322197" cy="4724428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dig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nslookup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ftp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rsync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umask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yum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systemctl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chown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DFBCED-294D-E44C-9507-F38AB4894384}"/>
              </a:ext>
            </a:extLst>
          </p:cNvPr>
          <p:cNvSpPr txBox="1"/>
          <p:nvPr/>
        </p:nvSpPr>
        <p:spPr>
          <a:xfrm>
            <a:off x="5357611" y="535761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17367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 and Items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8493759" y="1998662"/>
            <a:ext cx="3250565" cy="4217987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2"/>
          </p:nvPr>
        </p:nvSpPr>
        <p:spPr>
          <a:xfrm>
            <a:off x="5212081" y="1996246"/>
            <a:ext cx="2963628" cy="4217987"/>
          </a:xfrm>
        </p:spPr>
        <p:txBody>
          <a:bodyPr>
            <a:normAutofit/>
          </a:bodyPr>
          <a:lstStyle/>
          <a:p>
            <a:r>
              <a:rPr lang="en-US" dirty="0"/>
              <a:t>MTA / MSA / MDA / MUA</a:t>
            </a:r>
          </a:p>
          <a:p>
            <a:r>
              <a:rPr lang="en-US" dirty="0"/>
              <a:t>Open E-Mail Relay</a:t>
            </a:r>
          </a:p>
          <a:p>
            <a:r>
              <a:rPr lang="en-US" dirty="0"/>
              <a:t>Masquerading</a:t>
            </a:r>
          </a:p>
          <a:p>
            <a:r>
              <a:rPr lang="en-US" dirty="0"/>
              <a:t>MX Records</a:t>
            </a:r>
          </a:p>
          <a:p>
            <a:r>
              <a:rPr lang="en-US" dirty="0"/>
              <a:t>SMTP</a:t>
            </a:r>
          </a:p>
          <a:p>
            <a:r>
              <a:rPr lang="en-US" dirty="0"/>
              <a:t>POP3</a:t>
            </a:r>
          </a:p>
          <a:p>
            <a:r>
              <a:rPr lang="en-US" dirty="0"/>
              <a:t>IMAP4</a:t>
            </a:r>
          </a:p>
          <a:p>
            <a:r>
              <a:rPr lang="en-US" dirty="0" err="1"/>
              <a:t>Spamblocking</a:t>
            </a:r>
            <a:endParaRPr lang="en-US" dirty="0"/>
          </a:p>
        </p:txBody>
      </p:sp>
      <p:pic>
        <p:nvPicPr>
          <p:cNvPr id="3074" name="Picture 2" descr="http://sketchforschools.com/NDDS/assets/img/key-m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2642358"/>
            <a:ext cx="2933700" cy="357187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030980" y="1998662"/>
            <a:ext cx="2278380" cy="421798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216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Next Week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734361"/>
          </a:xfrm>
        </p:spPr>
        <p:txBody>
          <a:bodyPr>
            <a:normAutofit/>
          </a:bodyPr>
          <a:lstStyle/>
          <a:p>
            <a:r>
              <a:rPr lang="en-US" dirty="0"/>
              <a:t>“</a:t>
            </a:r>
            <a:r>
              <a:rPr lang="en-US" i="1" dirty="0"/>
              <a:t>Rivers get connected so much stronger than expected...</a:t>
            </a:r>
            <a:r>
              <a:rPr lang="en-US" dirty="0"/>
              <a:t>” –Red Hot Chili Peppers</a:t>
            </a:r>
          </a:p>
          <a:p>
            <a:r>
              <a:rPr lang="en-US" dirty="0"/>
              <a:t>Nothing can be called a service until it is monitored!</a:t>
            </a:r>
          </a:p>
          <a:p>
            <a:pPr lvl="1"/>
            <a:r>
              <a:rPr lang="en-US" dirty="0"/>
              <a:t>Monitor, measure, improve!</a:t>
            </a:r>
          </a:p>
          <a:p>
            <a:r>
              <a:rPr lang="en-US" dirty="0"/>
              <a:t>Textbook:</a:t>
            </a:r>
          </a:p>
          <a:p>
            <a:pPr lvl="1"/>
            <a:r>
              <a:rPr lang="en-US" dirty="0"/>
              <a:t>Chapter 7: File Systems</a:t>
            </a:r>
          </a:p>
          <a:p>
            <a:pPr lvl="1"/>
            <a:r>
              <a:rPr lang="en-US" dirty="0"/>
              <a:t>Chapter 8: Core System Services</a:t>
            </a:r>
          </a:p>
          <a:p>
            <a:r>
              <a:rPr lang="en-US" dirty="0"/>
              <a:t>Midterm Exam Next Class!</a:t>
            </a:r>
            <a:endParaRPr lang="en-US" sz="2000" dirty="0"/>
          </a:p>
          <a:p>
            <a:r>
              <a:rPr lang="en-US" dirty="0"/>
              <a:t>Continuing work with VM’s</a:t>
            </a:r>
          </a:p>
          <a:p>
            <a:pPr lvl="1"/>
            <a:r>
              <a:rPr lang="en-US" dirty="0"/>
              <a:t>Just because all tests say OK, doesn’t mean everything is working properly!</a:t>
            </a:r>
          </a:p>
          <a:p>
            <a:pPr lvl="2"/>
            <a:r>
              <a:rPr lang="en-US" dirty="0"/>
              <a:t>Sometimes my check scripts have errors…</a:t>
            </a:r>
          </a:p>
          <a:p>
            <a:pPr lvl="2"/>
            <a:r>
              <a:rPr lang="en-US" dirty="0"/>
              <a:t>I don’t always check for every possible entry…</a:t>
            </a:r>
          </a:p>
        </p:txBody>
      </p:sp>
      <p:pic>
        <p:nvPicPr>
          <p:cNvPr id="2050" name="Picture 2" descr="http://cjfigureworks.com/wp-content/uploads/2013/12/Steps2Succes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7537" y="3850639"/>
            <a:ext cx="2876010" cy="211207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939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C3830-4266-FA4C-A1E4-D13EA250C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4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B2042-35E9-9049-A842-3871F74DF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7256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Run the command “id </a:t>
            </a:r>
            <a:r>
              <a:rPr lang="en-US" dirty="0" err="1"/>
              <a:t>jpatalon</a:t>
            </a:r>
            <a:r>
              <a:rPr lang="en-US" dirty="0"/>
              <a:t>” and include the results in your document as well, along with the results from running the id command with your recently created account.</a:t>
            </a:r>
          </a:p>
          <a:p>
            <a:pPr marL="201168" lvl="1" indent="0">
              <a:buNone/>
            </a:pP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[root@ecsc325-124 web]# id </a:t>
            </a:r>
            <a:r>
              <a:rPr lang="en-US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jpatalon</a:t>
            </a:r>
            <a:endParaRPr lang="en-US" sz="1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01168" lvl="1" indent="0">
              <a:buNone/>
            </a:pPr>
            <a:r>
              <a:rPr lang="en-US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uid</a:t>
            </a: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=1000(</a:t>
            </a:r>
            <a:r>
              <a:rPr lang="en-US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jpatalon</a:t>
            </a: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gid</a:t>
            </a: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=1000(</a:t>
            </a:r>
            <a:r>
              <a:rPr lang="en-US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jpatalon</a:t>
            </a: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) groups=1000(</a:t>
            </a:r>
            <a:r>
              <a:rPr lang="en-US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jpatalon</a:t>
            </a: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),0(root),10(wheel),1001(admin)</a:t>
            </a:r>
            <a:endParaRPr lang="en-US" sz="1300" dirty="0"/>
          </a:p>
          <a:p>
            <a:r>
              <a:rPr lang="en-US" dirty="0"/>
              <a:t>Open a command terminal and run the command “</a:t>
            </a:r>
            <a:r>
              <a:rPr lang="en-US" dirty="0" err="1"/>
              <a:t>ps</a:t>
            </a:r>
            <a:r>
              <a:rPr lang="en-US" dirty="0"/>
              <a:t> -au | head”. Copy all the results to your document. Briefly explain what the first four columns mean.</a:t>
            </a:r>
          </a:p>
          <a:p>
            <a:pPr marL="201168" lvl="1" indent="0">
              <a:buNone/>
            </a:pP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[root@ecsc325-124 web]# </a:t>
            </a:r>
            <a:r>
              <a:rPr lang="en-US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ps</a:t>
            </a: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aux | head</a:t>
            </a:r>
          </a:p>
          <a:p>
            <a:pPr marL="201168" lvl="1" indent="0">
              <a:buNone/>
            </a:pP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USER       PID %CPU %MEM    VSZ   RSS TTY      STAT START   TIME COMMAND</a:t>
            </a:r>
          </a:p>
          <a:p>
            <a:pPr marL="201168" lvl="1" indent="0">
              <a:buNone/>
            </a:pP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root         1  0.0  0.6 128064  6676 ?        Ss   Feb18   0:16 /</a:t>
            </a:r>
            <a:r>
              <a:rPr lang="en-US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/lib/</a:t>
            </a:r>
            <a:r>
              <a:rPr lang="en-US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systemd</a:t>
            </a: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systemd</a:t>
            </a:r>
            <a:endParaRPr lang="en-US" sz="1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01168" lvl="1" indent="0">
              <a:buNone/>
            </a:pP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root         2  0.0  0.0      0     0 ?        S    Feb18   0:00 [</a:t>
            </a:r>
            <a:r>
              <a:rPr lang="en-US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kthreadd</a:t>
            </a: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201168" lvl="1" indent="0">
              <a:buNone/>
            </a:pP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root         4  0.0  0.0      0     0 ?        S&lt;   Feb18   0:00 [</a:t>
            </a:r>
            <a:r>
              <a:rPr lang="en-US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kworker</a:t>
            </a: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/0:0H]</a:t>
            </a:r>
          </a:p>
          <a:p>
            <a:pPr marL="201168" lvl="1" indent="0">
              <a:buNone/>
            </a:pP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root         5  0.0  0.0      0     0 ?        S    Feb18   0:01 [</a:t>
            </a:r>
            <a:r>
              <a:rPr lang="en-US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kworker</a:t>
            </a: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/u2:0]</a:t>
            </a:r>
          </a:p>
          <a:p>
            <a:pPr marL="201168" lvl="1" indent="0">
              <a:buNone/>
            </a:pP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root         6  0.0  0.0      0     0 ?        S    Feb18   0:10 [</a:t>
            </a:r>
            <a:r>
              <a:rPr lang="en-US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ksoftirqd</a:t>
            </a: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/0]</a:t>
            </a:r>
          </a:p>
          <a:p>
            <a:pPr marL="201168" lvl="1" indent="0">
              <a:buNone/>
            </a:pP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root         7  0.0  0.0      0     0 ?        S    Feb18   0:00 [migration/0]</a:t>
            </a:r>
          </a:p>
          <a:p>
            <a:pPr marL="201168" lvl="1" indent="0">
              <a:buNone/>
            </a:pP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root         8  0.0  0.0      0     0 ?        S    Feb18   0:00 [</a:t>
            </a:r>
            <a:r>
              <a:rPr lang="en-US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rcu_bh</a:t>
            </a: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201168" lvl="1" indent="0">
              <a:buNone/>
            </a:pP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root         9  0.0  0.0      0     0 ?        R    Feb18   0:50 [</a:t>
            </a:r>
            <a:r>
              <a:rPr lang="en-US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rcu_sched</a:t>
            </a: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201168" lvl="1" indent="0">
              <a:buNone/>
            </a:pP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root        10  0.0  0.0      0     0 ?        S&lt;   Feb18   0:00 [</a:t>
            </a:r>
            <a:r>
              <a:rPr lang="en-US" sz="1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lru</a:t>
            </a: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-add-drain]</a:t>
            </a:r>
          </a:p>
          <a:p>
            <a:r>
              <a:rPr lang="en-US" dirty="0"/>
              <a:t>Also run the top command, and examine its output. Press q to quit the top program.</a:t>
            </a:r>
          </a:p>
        </p:txBody>
      </p:sp>
    </p:spTree>
    <p:extLst>
      <p:ext uri="{BB962C8B-B14F-4D97-AF65-F5344CB8AC3E}">
        <p14:creationId xmlns:p14="http://schemas.microsoft.com/office/powerpoint/2010/main" val="2933861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C3830-4266-FA4C-A1E4-D13EA250C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4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B2042-35E9-9049-A842-3871F74DF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172082" cy="446856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Run the commands “</a:t>
            </a:r>
            <a:r>
              <a:rPr lang="en-US" dirty="0" err="1"/>
              <a:t>whereis</a:t>
            </a:r>
            <a:r>
              <a:rPr lang="en-US" dirty="0"/>
              <a:t> </a:t>
            </a:r>
            <a:r>
              <a:rPr lang="en-US" dirty="0" err="1"/>
              <a:t>chmod</a:t>
            </a:r>
            <a:r>
              <a:rPr lang="en-US" dirty="0"/>
              <a:t>” and “which </a:t>
            </a:r>
            <a:r>
              <a:rPr lang="en-US" dirty="0" err="1"/>
              <a:t>chmod</a:t>
            </a:r>
            <a:r>
              <a:rPr lang="en-US" dirty="0"/>
              <a:t>”.  Copy the output from each command to your document.  Briefly explain the differences between what is returned by each command.</a:t>
            </a:r>
          </a:p>
          <a:p>
            <a:pPr marL="201168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[root@ecsc325-124 web]#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whereis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01168" lvl="1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 /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/bin/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/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/share/man/man1/chmod.1.gz</a:t>
            </a:r>
          </a:p>
          <a:p>
            <a:pPr marL="201168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[root@ecsc325-124 web]# which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01168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/bin/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Execute the command “df -h” and copy the results to your document. How much free space is on the root volume?</a:t>
            </a:r>
          </a:p>
          <a:p>
            <a:pPr marL="201168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[root@ecsc325-124 web]# df -h</a:t>
            </a:r>
          </a:p>
          <a:p>
            <a:pPr marL="201168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Filesystem               Size  Used Avail Use% Mounted on</a:t>
            </a:r>
          </a:p>
          <a:p>
            <a:pPr marL="201168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devtmpfs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 485M     0  485M   0% /dev</a:t>
            </a:r>
          </a:p>
          <a:p>
            <a:pPr marL="201168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tmpfs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496M     0  496M   0% /dev/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shm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01168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tmpfs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496M   51M  446M  11% /run</a:t>
            </a:r>
          </a:p>
          <a:p>
            <a:pPr marL="201168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tmpfs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496M     0  496M   0% /sys/fs/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cgroup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01168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/dev/mapper/centos-root   15G  1.9G   14G  13% /</a:t>
            </a:r>
          </a:p>
          <a:p>
            <a:pPr marL="201168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/dev/sda1               1014M  193M  822M  19% /boot</a:t>
            </a:r>
          </a:p>
          <a:p>
            <a:pPr marL="201168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tmpfs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100M     0  100M   0% /run/user/0</a:t>
            </a:r>
          </a:p>
        </p:txBody>
      </p:sp>
    </p:spTree>
    <p:extLst>
      <p:ext uri="{BB962C8B-B14F-4D97-AF65-F5344CB8AC3E}">
        <p14:creationId xmlns:p14="http://schemas.microsoft.com/office/powerpoint/2010/main" val="2766669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C3830-4266-FA4C-A1E4-D13EA250C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4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B2042-35E9-9049-A842-3871F74DF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172082" cy="4468569"/>
          </a:xfrm>
        </p:spPr>
        <p:txBody>
          <a:bodyPr>
            <a:normAutofit/>
          </a:bodyPr>
          <a:lstStyle/>
          <a:p>
            <a:r>
              <a:rPr lang="en-US" dirty="0"/>
              <a:t>Use the find command to locate the file </a:t>
            </a:r>
            <a:r>
              <a:rPr lang="en-US" dirty="0" err="1"/>
              <a:t>anaconda.log</a:t>
            </a:r>
            <a:r>
              <a:rPr lang="en-US" dirty="0"/>
              <a:t> in the root filesystem. Where did you find the file? What command did you use to find the file? What is the last line in the file?</a:t>
            </a:r>
          </a:p>
          <a:p>
            <a:endParaRPr lang="en-US" dirty="0"/>
          </a:p>
          <a:p>
            <a:pPr marL="201168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[root@ecsc325-124 web]# find / -name ”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dnf.log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201168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/var/log/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dnf.log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01168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01168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[root@ecsc325-124 web]# tail -n1 /var/log/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dnf.log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01168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2025-02-18T19:34:39-0500 DDEBUG Plugins were unloaded.</a:t>
            </a:r>
          </a:p>
          <a:p>
            <a:endParaRPr lang="en-US" dirty="0"/>
          </a:p>
          <a:p>
            <a:r>
              <a:rPr lang="en-US" dirty="0"/>
              <a:t>Make sure your system is up to date, and has recently been rebooted.</a:t>
            </a:r>
          </a:p>
          <a:p>
            <a:pPr marL="201168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-y update</a:t>
            </a:r>
          </a:p>
          <a:p>
            <a:pPr marL="201168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reboot</a:t>
            </a:r>
          </a:p>
        </p:txBody>
      </p:sp>
    </p:spTree>
    <p:extLst>
      <p:ext uri="{BB962C8B-B14F-4D97-AF65-F5344CB8AC3E}">
        <p14:creationId xmlns:p14="http://schemas.microsoft.com/office/powerpoint/2010/main" val="313233305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7855</Words>
  <Application>Microsoft Macintosh PowerPoint</Application>
  <PresentationFormat>Widescreen</PresentationFormat>
  <Paragraphs>1033</Paragraphs>
  <Slides>65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70" baseType="lpstr">
      <vt:lpstr>Calibri</vt:lpstr>
      <vt:lpstr>Calibri Light</vt:lpstr>
      <vt:lpstr>Courier New</vt:lpstr>
      <vt:lpstr>Menlo</vt:lpstr>
      <vt:lpstr>Retrospect</vt:lpstr>
      <vt:lpstr>ECSC 325.001 Web Server Administration</vt:lpstr>
      <vt:lpstr>Objectives</vt:lpstr>
      <vt:lpstr>Weekly Info</vt:lpstr>
      <vt:lpstr>Recap and Review</vt:lpstr>
      <vt:lpstr>Remaining Semester Topics*</vt:lpstr>
      <vt:lpstr>Assignment 4 Review</vt:lpstr>
      <vt:lpstr>Assignment 4 Review</vt:lpstr>
      <vt:lpstr>Assignment 4 Review</vt:lpstr>
      <vt:lpstr>Assignment 4 Review</vt:lpstr>
      <vt:lpstr>Assignment 5 Review</vt:lpstr>
      <vt:lpstr>Assignment 5 Review</vt:lpstr>
      <vt:lpstr>Assignment 5 Review</vt:lpstr>
      <vt:lpstr>Assignment 5 Review</vt:lpstr>
      <vt:lpstr>Assignment 5 Review</vt:lpstr>
      <vt:lpstr>Assignment 5 Review</vt:lpstr>
      <vt:lpstr>Assignment 5 Review</vt:lpstr>
      <vt:lpstr>Assignment 5 Review</vt:lpstr>
      <vt:lpstr>Assignment 5 Review</vt:lpstr>
      <vt:lpstr>Exam Material Review</vt:lpstr>
      <vt:lpstr>Exam Material Review</vt:lpstr>
      <vt:lpstr>Exam Material Review</vt:lpstr>
      <vt:lpstr>Classfull IP Addressing</vt:lpstr>
      <vt:lpstr>Finding IP address ranges</vt:lpstr>
      <vt:lpstr>Finding IP address ranges</vt:lpstr>
      <vt:lpstr>E-Mail System Terminology</vt:lpstr>
      <vt:lpstr>E-Mail System Terminology</vt:lpstr>
      <vt:lpstr>DNS for E-Mail</vt:lpstr>
      <vt:lpstr>DNS for E-Mail – Edinboro.edu (old)</vt:lpstr>
      <vt:lpstr>DNS for E-Mail – Edinboro.edu (old)</vt:lpstr>
      <vt:lpstr>DNS for E-Mail – Pennwest.edu</vt:lpstr>
      <vt:lpstr>DNS for E-Mail – Pennwest.edu</vt:lpstr>
      <vt:lpstr>E-Mail Protocols</vt:lpstr>
      <vt:lpstr>E-Mail Ports</vt:lpstr>
      <vt:lpstr>E-Mail Security</vt:lpstr>
      <vt:lpstr>SMTP Commands and processes</vt:lpstr>
      <vt:lpstr>SMTP Commands and processes</vt:lpstr>
      <vt:lpstr>SMTP Commands and processes</vt:lpstr>
      <vt:lpstr>SMTP Commands and processes</vt:lpstr>
      <vt:lpstr>SMTP Commands and processes</vt:lpstr>
      <vt:lpstr>POP3 Commands and processes</vt:lpstr>
      <vt:lpstr>POP3 Commands and processes</vt:lpstr>
      <vt:lpstr>POP3 Commands and processes</vt:lpstr>
      <vt:lpstr>IMAP4 Commands and processes</vt:lpstr>
      <vt:lpstr>IMAP4 Commands and processes</vt:lpstr>
      <vt:lpstr>E-Mail Client Configuration</vt:lpstr>
      <vt:lpstr>Web-based E-Mail Clients</vt:lpstr>
      <vt:lpstr>E-Mail Services Installation</vt:lpstr>
      <vt:lpstr>E-Mail Services Configuration - Postfix</vt:lpstr>
      <vt:lpstr>E-Mail Services Test – Postfix</vt:lpstr>
      <vt:lpstr>E-Mail Services Test – Postfix</vt:lpstr>
      <vt:lpstr>E-Mail Services Configuration - Dovecot</vt:lpstr>
      <vt:lpstr>E-Mail Services Configuration - Dovecot</vt:lpstr>
      <vt:lpstr>E-Mail Services Test – Dovecot</vt:lpstr>
      <vt:lpstr>E-Mail Services Configuration - Roundcube</vt:lpstr>
      <vt:lpstr>E-Mail Services Configuration - Roundcube</vt:lpstr>
      <vt:lpstr>E-Mail Services Configuration - Roundcube</vt:lpstr>
      <vt:lpstr>E-Mail Services Configuration - Roundcube</vt:lpstr>
      <vt:lpstr>E-Mail Services Configuration - Roundcube</vt:lpstr>
      <vt:lpstr>E-Mail Services Check</vt:lpstr>
      <vt:lpstr>Assignment 9</vt:lpstr>
      <vt:lpstr>Virtual Machine Info</vt:lpstr>
      <vt:lpstr>Virtual Hosts</vt:lpstr>
      <vt:lpstr>Linux Commands</vt:lpstr>
      <vt:lpstr>Key Terms and Items</vt:lpstr>
      <vt:lpstr>For Next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2016-03-20T20:50:28Z</dcterms:created>
  <dcterms:modified xsi:type="dcterms:W3CDTF">2025-02-26T00:23:56Z</dcterms:modified>
</cp:coreProperties>
</file>